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5" r:id="rId1"/>
  </p:sldMasterIdLst>
  <p:sldIdLst>
    <p:sldId id="257" r:id="rId2"/>
    <p:sldId id="269" r:id="rId3"/>
    <p:sldId id="270" r:id="rId4"/>
    <p:sldId id="271" r:id="rId5"/>
    <p:sldId id="272" r:id="rId6"/>
    <p:sldId id="273" r:id="rId7"/>
    <p:sldId id="282" r:id="rId8"/>
    <p:sldId id="276" r:id="rId9"/>
    <p:sldId id="277" r:id="rId10"/>
    <p:sldId id="278" r:id="rId11"/>
    <p:sldId id="283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453"/>
    <a:srgbClr val="00082A"/>
    <a:srgbClr val="000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86"/>
    <p:restoredTop sz="94710"/>
  </p:normalViewPr>
  <p:slideViewPr>
    <p:cSldViewPr snapToGrid="0">
      <p:cViewPr>
        <p:scale>
          <a:sx n="124" d="100"/>
          <a:sy n="124" d="100"/>
        </p:scale>
        <p:origin x="1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77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7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6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6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4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6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4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8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6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9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svg"/><Relationship Id="rId18" Type="http://schemas.openxmlformats.org/officeDocument/2006/relationships/image" Target="../media/image62.png"/><Relationship Id="rId3" Type="http://schemas.openxmlformats.org/officeDocument/2006/relationships/image" Target="../media/image32.svg"/><Relationship Id="rId21" Type="http://schemas.openxmlformats.org/officeDocument/2006/relationships/image" Target="../media/image65.png"/><Relationship Id="rId7" Type="http://schemas.openxmlformats.org/officeDocument/2006/relationships/image" Target="../media/image39.svg"/><Relationship Id="rId12" Type="http://schemas.openxmlformats.org/officeDocument/2006/relationships/image" Target="../media/image54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63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svg"/><Relationship Id="rId18" Type="http://schemas.openxmlformats.org/officeDocument/2006/relationships/image" Target="../media/image62.png"/><Relationship Id="rId3" Type="http://schemas.openxmlformats.org/officeDocument/2006/relationships/image" Target="../media/image32.svg"/><Relationship Id="rId21" Type="http://schemas.openxmlformats.org/officeDocument/2006/relationships/image" Target="../media/image65.png"/><Relationship Id="rId7" Type="http://schemas.openxmlformats.org/officeDocument/2006/relationships/image" Target="../media/image39.svg"/><Relationship Id="rId12" Type="http://schemas.openxmlformats.org/officeDocument/2006/relationships/image" Target="../media/image54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63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tored_procedure" TargetMode="External"/><Relationship Id="rId3" Type="http://schemas.openxmlformats.org/officeDocument/2006/relationships/hyperlink" Target="https://databasefaqs.com/azure-sql-database-column-encryption/" TargetMode="External"/><Relationship Id="rId7" Type="http://schemas.openxmlformats.org/officeDocument/2006/relationships/hyperlink" Target="https://en.wikipedia.org/wiki/Database_trigger" TargetMode="External"/><Relationship Id="rId2" Type="http://schemas.openxmlformats.org/officeDocument/2006/relationships/hyperlink" Target="https://www.w3schools.com/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elational_database" TargetMode="External"/><Relationship Id="rId5" Type="http://schemas.openxmlformats.org/officeDocument/2006/relationships/hyperlink" Target="https://en.wikipedia.org/wiki/Database_schema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s://learn.microsoft.com/en-us/sql/t-sql/language-reference?view=sql-server-ver16" TargetMode="External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microsoft.com/office/2007/relationships/hdphoto" Target="../media/hdphoto1.wdp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7.svg"/><Relationship Id="rId26" Type="http://schemas.openxmlformats.org/officeDocument/2006/relationships/image" Target="../media/image15.svg"/><Relationship Id="rId3" Type="http://schemas.openxmlformats.org/officeDocument/2006/relationships/image" Target="../media/image21.png"/><Relationship Id="rId21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9.sv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13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12.png"/><Relationship Id="rId28" Type="http://schemas.openxmlformats.org/officeDocument/2006/relationships/image" Target="../media/image17.svg"/><Relationship Id="rId10" Type="http://schemas.openxmlformats.org/officeDocument/2006/relationships/image" Target="../media/image28.png"/><Relationship Id="rId19" Type="http://schemas.openxmlformats.org/officeDocument/2006/relationships/image" Target="../media/image8.png"/><Relationship Id="rId31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11.svg"/><Relationship Id="rId27" Type="http://schemas.openxmlformats.org/officeDocument/2006/relationships/image" Target="../media/image16.png"/><Relationship Id="rId30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2.svg"/><Relationship Id="rId21" Type="http://schemas.openxmlformats.org/officeDocument/2006/relationships/image" Target="../media/image21.png"/><Relationship Id="rId7" Type="http://schemas.openxmlformats.org/officeDocument/2006/relationships/image" Target="../media/image3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pn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7" Type="http://schemas.openxmlformats.org/officeDocument/2006/relationships/image" Target="../media/image39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1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21" Type="http://schemas.openxmlformats.org/officeDocument/2006/relationships/image" Target="../media/image47.png"/><Relationship Id="rId7" Type="http://schemas.openxmlformats.org/officeDocument/2006/relationships/image" Target="../media/image39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5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44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14.png"/><Relationship Id="rId2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0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21" Type="http://schemas.openxmlformats.org/officeDocument/2006/relationships/image" Target="../media/image52.png"/><Relationship Id="rId7" Type="http://schemas.openxmlformats.org/officeDocument/2006/relationships/image" Target="../media/image39.svg"/><Relationship Id="rId12" Type="http://schemas.openxmlformats.org/officeDocument/2006/relationships/image" Target="../media/image49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14.png"/><Relationship Id="rId2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7" Type="http://schemas.openxmlformats.org/officeDocument/2006/relationships/image" Target="../media/image39.svg"/><Relationship Id="rId12" Type="http://schemas.openxmlformats.org/officeDocument/2006/relationships/image" Target="../media/image54.png"/><Relationship Id="rId17" Type="http://schemas.openxmlformats.org/officeDocument/2006/relationships/image" Target="../media/image17.svg"/><Relationship Id="rId2" Type="http://schemas.openxmlformats.org/officeDocument/2006/relationships/image" Target="../media/image31.png"/><Relationship Id="rId16" Type="http://schemas.openxmlformats.org/officeDocument/2006/relationships/image" Target="../media/image1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57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svg"/><Relationship Id="rId18" Type="http://schemas.openxmlformats.org/officeDocument/2006/relationships/image" Target="../media/image18.png"/><Relationship Id="rId3" Type="http://schemas.openxmlformats.org/officeDocument/2006/relationships/image" Target="../media/image32.svg"/><Relationship Id="rId7" Type="http://schemas.openxmlformats.org/officeDocument/2006/relationships/image" Target="../media/image39.svg"/><Relationship Id="rId12" Type="http://schemas.openxmlformats.org/officeDocument/2006/relationships/image" Target="../media/image54.png"/><Relationship Id="rId17" Type="http://schemas.openxmlformats.org/officeDocument/2006/relationships/image" Target="../media/image60.svg"/><Relationship Id="rId2" Type="http://schemas.openxmlformats.org/officeDocument/2006/relationships/image" Target="../media/image31.png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43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4" descr="Luxury Hotel Photos, Download The BEST Free Luxury Hotel Stock Photos &amp; HD  Images">
            <a:extLst>
              <a:ext uri="{FF2B5EF4-FFF2-40B4-BE49-F238E27FC236}">
                <a16:creationId xmlns:a16="http://schemas.microsoft.com/office/drawing/2014/main" id="{FC596A6B-CA1F-068F-01DA-3611AA40F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  <a14:imgEffect>
                      <a14:brightnessContrast bright="-6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2" b="3921"/>
          <a:stretch/>
        </p:blipFill>
        <p:spPr bwMode="auto">
          <a:xfrm>
            <a:off x="-17481" y="580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C6CA29-0230-F2BA-0065-C1EA8BE0D6BB}"/>
              </a:ext>
            </a:extLst>
          </p:cNvPr>
          <p:cNvSpPr txBox="1"/>
          <p:nvPr/>
        </p:nvSpPr>
        <p:spPr>
          <a:xfrm>
            <a:off x="0" y="375841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  <a:cs typeface="Phosphate Solid" panose="02000506050000020004" pitchFamily="2" charset="77"/>
              </a:rPr>
              <a:t>DATA MANAGEMENT AND DATABASE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18482-8D96-F26C-7A3E-5FF4B8FF6813}"/>
              </a:ext>
            </a:extLst>
          </p:cNvPr>
          <p:cNvSpPr txBox="1"/>
          <p:nvPr/>
        </p:nvSpPr>
        <p:spPr>
          <a:xfrm>
            <a:off x="5424282" y="4597166"/>
            <a:ext cx="13434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TEAM 19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Nikhil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Sakhare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Jash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Pandav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Keshav Taneja</a:t>
            </a:r>
          </a:p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Sai Aditya</a:t>
            </a:r>
          </a:p>
          <a:p>
            <a:pPr algn="ctr"/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Navisha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Shetty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09E9A1B8-38FF-AC35-34E1-95EE6F604318}"/>
              </a:ext>
            </a:extLst>
          </p:cNvPr>
          <p:cNvSpPr txBox="1"/>
          <p:nvPr/>
        </p:nvSpPr>
        <p:spPr>
          <a:xfrm>
            <a:off x="0" y="132908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cs typeface="Rastanty Cortez" panose="020F0502020204030204" pitchFamily="34" charset="0"/>
              </a:rPr>
              <a:t>HOTEL MANAGEMENT </a:t>
            </a:r>
          </a:p>
          <a:p>
            <a:pPr algn="ctr"/>
            <a:r>
              <a:rPr lang="en-US" sz="600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cs typeface="Rastanty Cortez" panose="020F0502020204030204" pitchFamily="34" charset="0"/>
              </a:rPr>
              <a:t>SYSTEM</a:t>
            </a:r>
          </a:p>
        </p:txBody>
      </p: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22D55E98-105F-9A5E-14D1-8D59A726DD45}"/>
              </a:ext>
            </a:extLst>
          </p:cNvPr>
          <p:cNvGrpSpPr/>
          <p:nvPr/>
        </p:nvGrpSpPr>
        <p:grpSpPr>
          <a:xfrm>
            <a:off x="2840181" y="157125"/>
            <a:ext cx="6511637" cy="369332"/>
            <a:chOff x="2826327" y="217116"/>
            <a:chExt cx="6511637" cy="369332"/>
          </a:xfrm>
        </p:grpSpPr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20A0CAAC-00B0-01C9-F547-B8EA42646616}"/>
                </a:ext>
              </a:extLst>
            </p:cNvPr>
            <p:cNvCxnSpPr/>
            <p:nvPr/>
          </p:nvCxnSpPr>
          <p:spPr>
            <a:xfrm>
              <a:off x="2826327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A1744A72-B0EB-698A-518E-C327B9B33165}"/>
                </a:ext>
              </a:extLst>
            </p:cNvPr>
            <p:cNvSpPr txBox="1"/>
            <p:nvPr/>
          </p:nvSpPr>
          <p:spPr>
            <a:xfrm flipH="1" flipV="1">
              <a:off x="5940440" y="217116"/>
              <a:ext cx="311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</a:p>
          </p:txBody>
        </p: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1D5F1720-E8BA-AD64-A8AE-76F0798D5FFA}"/>
                </a:ext>
              </a:extLst>
            </p:cNvPr>
            <p:cNvCxnSpPr/>
            <p:nvPr/>
          </p:nvCxnSpPr>
          <p:spPr>
            <a:xfrm>
              <a:off x="6428509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6316E6FF-558B-8A86-994B-52FF2EAB1759}"/>
              </a:ext>
            </a:extLst>
          </p:cNvPr>
          <p:cNvGrpSpPr/>
          <p:nvPr/>
        </p:nvGrpSpPr>
        <p:grpSpPr>
          <a:xfrm>
            <a:off x="2854035" y="6359251"/>
            <a:ext cx="6511637" cy="369332"/>
            <a:chOff x="2826327" y="217116"/>
            <a:chExt cx="6511637" cy="369332"/>
          </a:xfrm>
        </p:grpSpPr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54953ABB-9929-416E-2EC3-C860BCE87AB4}"/>
                </a:ext>
              </a:extLst>
            </p:cNvPr>
            <p:cNvCxnSpPr/>
            <p:nvPr/>
          </p:nvCxnSpPr>
          <p:spPr>
            <a:xfrm>
              <a:off x="2826327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B2A97DA5-895F-6DD5-8FB8-5D438A90740B}"/>
                </a:ext>
              </a:extLst>
            </p:cNvPr>
            <p:cNvSpPr txBox="1"/>
            <p:nvPr/>
          </p:nvSpPr>
          <p:spPr>
            <a:xfrm flipH="1" flipV="1">
              <a:off x="5940440" y="217116"/>
              <a:ext cx="311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</a:p>
          </p:txBody>
        </p: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C53E4185-25E3-9E90-8C5A-B4314DE0C5F8}"/>
                </a:ext>
              </a:extLst>
            </p:cNvPr>
            <p:cNvCxnSpPr/>
            <p:nvPr/>
          </p:nvCxnSpPr>
          <p:spPr>
            <a:xfrm>
              <a:off x="6428509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BD65A1E5-4F06-F582-A6B3-9F088BD1958D}"/>
              </a:ext>
            </a:extLst>
          </p:cNvPr>
          <p:cNvCxnSpPr>
            <a:cxnSpLocks/>
          </p:cNvCxnSpPr>
          <p:nvPr/>
        </p:nvCxnSpPr>
        <p:spPr>
          <a:xfrm>
            <a:off x="304800" y="2528455"/>
            <a:ext cx="0" cy="22070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96437960-8B1F-E5AB-214A-5437B1D640B7}"/>
              </a:ext>
            </a:extLst>
          </p:cNvPr>
          <p:cNvCxnSpPr>
            <a:cxnSpLocks/>
          </p:cNvCxnSpPr>
          <p:nvPr/>
        </p:nvCxnSpPr>
        <p:spPr>
          <a:xfrm>
            <a:off x="11956473" y="2416025"/>
            <a:ext cx="0" cy="22070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9B28C83-188A-6D6D-797B-3956CDD768F5}"/>
              </a:ext>
            </a:extLst>
          </p:cNvPr>
          <p:cNvCxnSpPr>
            <a:cxnSpLocks/>
          </p:cNvCxnSpPr>
          <p:nvPr/>
        </p:nvCxnSpPr>
        <p:spPr>
          <a:xfrm>
            <a:off x="746541" y="8890870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1D98F91-2AEB-5695-D4A3-071FC5B54B73}"/>
              </a:ext>
            </a:extLst>
          </p:cNvPr>
          <p:cNvSpPr/>
          <p:nvPr/>
        </p:nvSpPr>
        <p:spPr>
          <a:xfrm>
            <a:off x="564388" y="1009520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2F435F-99BD-FF98-D7F6-B4300015EC27}"/>
              </a:ext>
            </a:extLst>
          </p:cNvPr>
          <p:cNvSpPr/>
          <p:nvPr/>
        </p:nvSpPr>
        <p:spPr>
          <a:xfrm>
            <a:off x="564388" y="1070306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8EA26E3-355A-FC6C-F8A2-A71E22D48CBF}"/>
              </a:ext>
            </a:extLst>
          </p:cNvPr>
          <p:cNvSpPr/>
          <p:nvPr/>
        </p:nvSpPr>
        <p:spPr>
          <a:xfrm>
            <a:off x="564388" y="948734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7A249CA-3A41-A53F-BC0C-51CD8D53DD81}"/>
              </a:ext>
            </a:extLst>
          </p:cNvPr>
          <p:cNvSpPr/>
          <p:nvPr/>
        </p:nvSpPr>
        <p:spPr>
          <a:xfrm>
            <a:off x="564388" y="1131092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72468A-7D3C-D949-A4A2-94CCC93B8D9B}"/>
              </a:ext>
            </a:extLst>
          </p:cNvPr>
          <p:cNvSpPr/>
          <p:nvPr/>
        </p:nvSpPr>
        <p:spPr>
          <a:xfrm>
            <a:off x="564388" y="11918783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096921-66D2-FF6A-B2B6-76B5E5AB1286}"/>
              </a:ext>
            </a:extLst>
          </p:cNvPr>
          <p:cNvSpPr/>
          <p:nvPr/>
        </p:nvSpPr>
        <p:spPr>
          <a:xfrm>
            <a:off x="564388" y="1251691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AF961A2-3BC3-82F7-36AC-CAA0FCB3EC28}"/>
              </a:ext>
            </a:extLst>
          </p:cNvPr>
          <p:cNvSpPr/>
          <p:nvPr/>
        </p:nvSpPr>
        <p:spPr>
          <a:xfrm>
            <a:off x="564388" y="1311504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A00DD5A-80D9-0394-B734-22A88B1BC3D8}"/>
              </a:ext>
            </a:extLst>
          </p:cNvPr>
          <p:cNvSpPr/>
          <p:nvPr/>
        </p:nvSpPr>
        <p:spPr>
          <a:xfrm>
            <a:off x="554772" y="1371317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67B111-A4FA-57CB-9067-CA4B5846386C}"/>
              </a:ext>
            </a:extLst>
          </p:cNvPr>
          <p:cNvSpPr txBox="1"/>
          <p:nvPr/>
        </p:nvSpPr>
        <p:spPr>
          <a:xfrm>
            <a:off x="9680309" y="8357312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OBJECTIVES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DA8D670-1BD1-E498-E185-A5CDE14A57E2}"/>
              </a:ext>
            </a:extLst>
          </p:cNvPr>
          <p:cNvGrpSpPr/>
          <p:nvPr/>
        </p:nvGrpSpPr>
        <p:grpSpPr>
          <a:xfrm rot="19684231">
            <a:off x="4549016" y="9167045"/>
            <a:ext cx="362153" cy="4584175"/>
            <a:chOff x="1763379" y="1391055"/>
            <a:chExt cx="362153" cy="458417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A9F132-343E-E531-C825-DB34783FA272}"/>
                </a:ext>
              </a:extLst>
            </p:cNvPr>
            <p:cNvCxnSpPr>
              <a:cxnSpLocks/>
            </p:cNvCxnSpPr>
            <p:nvPr/>
          </p:nvCxnSpPr>
          <p:spPr>
            <a:xfrm>
              <a:off x="1945532" y="1391055"/>
              <a:ext cx="0" cy="451363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39152AC-8B6D-5C9C-3BD3-A955A3BB32DE}"/>
                </a:ext>
              </a:extLst>
            </p:cNvPr>
            <p:cNvSpPr/>
            <p:nvPr/>
          </p:nvSpPr>
          <p:spPr>
            <a:xfrm>
              <a:off x="1765532" y="1391055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CEF9044-D8BF-1E36-6C0C-AE6DF96EF6FD}"/>
                </a:ext>
              </a:extLst>
            </p:cNvPr>
            <p:cNvSpPr/>
            <p:nvPr/>
          </p:nvSpPr>
          <p:spPr>
            <a:xfrm>
              <a:off x="1763379" y="2595391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602DFA-5E14-F6EF-1DED-527E69DE27DB}"/>
                </a:ext>
              </a:extLst>
            </p:cNvPr>
            <p:cNvSpPr/>
            <p:nvPr/>
          </p:nvSpPr>
          <p:spPr>
            <a:xfrm>
              <a:off x="1763379" y="320325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E9C23A7-6072-F91A-DE08-E275EBB19AFF}"/>
                </a:ext>
              </a:extLst>
            </p:cNvPr>
            <p:cNvSpPr/>
            <p:nvPr/>
          </p:nvSpPr>
          <p:spPr>
            <a:xfrm>
              <a:off x="1763379" y="1987532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3BF18D-2E85-B54C-13AA-048B64FF0140}"/>
                </a:ext>
              </a:extLst>
            </p:cNvPr>
            <p:cNvSpPr/>
            <p:nvPr/>
          </p:nvSpPr>
          <p:spPr>
            <a:xfrm>
              <a:off x="1763379" y="381110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99AC671-9BCD-E5B9-C019-C5820DF340B8}"/>
                </a:ext>
              </a:extLst>
            </p:cNvPr>
            <p:cNvSpPr/>
            <p:nvPr/>
          </p:nvSpPr>
          <p:spPr>
            <a:xfrm>
              <a:off x="1763379" y="4418968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A30860F-F0ED-D099-D0C5-9DDE19672965}"/>
                </a:ext>
              </a:extLst>
            </p:cNvPr>
            <p:cNvSpPr/>
            <p:nvPr/>
          </p:nvSpPr>
          <p:spPr>
            <a:xfrm>
              <a:off x="1763379" y="501709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CE575-95A2-3B70-64F2-300AA6100343}"/>
                </a:ext>
              </a:extLst>
            </p:cNvPr>
            <p:cNvSpPr/>
            <p:nvPr/>
          </p:nvSpPr>
          <p:spPr>
            <a:xfrm>
              <a:off x="1763379" y="561523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84542F5-8D47-50B0-0B2A-7F1E87FE66C9}"/>
              </a:ext>
            </a:extLst>
          </p:cNvPr>
          <p:cNvSpPr txBox="1"/>
          <p:nvPr/>
        </p:nvSpPr>
        <p:spPr>
          <a:xfrm>
            <a:off x="4010710" y="9350620"/>
            <a:ext cx="377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Streamline Guest Management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6F9406-8669-A159-4493-074E06F053A1}"/>
              </a:ext>
            </a:extLst>
          </p:cNvPr>
          <p:cNvSpPr txBox="1"/>
          <p:nvPr/>
        </p:nvSpPr>
        <p:spPr>
          <a:xfrm>
            <a:off x="4342207" y="9855155"/>
            <a:ext cx="3395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Optimize Room Occupancy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3D258DC-994D-73D8-0337-0AE05D5EADDD}"/>
              </a:ext>
            </a:extLst>
          </p:cNvPr>
          <p:cNvSpPr txBox="1"/>
          <p:nvPr/>
        </p:nvSpPr>
        <p:spPr>
          <a:xfrm>
            <a:off x="4730093" y="10414196"/>
            <a:ext cx="329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Enhance Guest Experience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35D61B9-583C-BFC9-8FE9-2C579ECBD16A}"/>
              </a:ext>
            </a:extLst>
          </p:cNvPr>
          <p:cNvSpPr txBox="1"/>
          <p:nvPr/>
        </p:nvSpPr>
        <p:spPr>
          <a:xfrm>
            <a:off x="5099585" y="10942264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Ensure Data Integrity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023A5038-7E84-511E-F01C-C4BE2A1795CA}"/>
              </a:ext>
            </a:extLst>
          </p:cNvPr>
          <p:cNvSpPr txBox="1"/>
          <p:nvPr/>
        </p:nvSpPr>
        <p:spPr>
          <a:xfrm>
            <a:off x="5434613" y="11459133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Validation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E0C890F4-33E1-90DD-0EE5-63B265410C08}"/>
              </a:ext>
            </a:extLst>
          </p:cNvPr>
          <p:cNvSpPr txBox="1"/>
          <p:nvPr/>
        </p:nvSpPr>
        <p:spPr>
          <a:xfrm>
            <a:off x="5681973" y="12019424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Enrich Data Analysis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AA7CAD5D-C1B9-CE52-0A6F-A4D28508D2CA}"/>
              </a:ext>
            </a:extLst>
          </p:cNvPr>
          <p:cNvSpPr txBox="1"/>
          <p:nvPr/>
        </p:nvSpPr>
        <p:spPr>
          <a:xfrm>
            <a:off x="6098928" y="12543077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Security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85292444-DF4E-6797-65B8-8B51249827E4}"/>
              </a:ext>
            </a:extLst>
          </p:cNvPr>
          <p:cNvSpPr txBox="1"/>
          <p:nvPr/>
        </p:nvSpPr>
        <p:spPr>
          <a:xfrm>
            <a:off x="6373151" y="13024746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Improve Search Performance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4" name="Oval 2053">
            <a:extLst>
              <a:ext uri="{FF2B5EF4-FFF2-40B4-BE49-F238E27FC236}">
                <a16:creationId xmlns:a16="http://schemas.microsoft.com/office/drawing/2014/main" id="{5EF54E5D-8855-3F47-0DCB-11A052DA1175}"/>
              </a:ext>
            </a:extLst>
          </p:cNvPr>
          <p:cNvSpPr/>
          <p:nvPr/>
        </p:nvSpPr>
        <p:spPr>
          <a:xfrm>
            <a:off x="474388" y="8732633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5" name="Graphic 2054" descr="Bullseye with solid fill">
            <a:extLst>
              <a:ext uri="{FF2B5EF4-FFF2-40B4-BE49-F238E27FC236}">
                <a16:creationId xmlns:a16="http://schemas.microsoft.com/office/drawing/2014/main" id="{EA3B7E05-F1CE-2CF6-68AC-B9B948EC0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4951" y="8716138"/>
            <a:ext cx="540000" cy="540000"/>
          </a:xfrm>
          <a:prstGeom prst="rect">
            <a:avLst/>
          </a:prstGeom>
        </p:spPr>
      </p:pic>
      <p:pic>
        <p:nvPicPr>
          <p:cNvPr id="2056" name="Graphic 2055" descr="Architecture with solid fill">
            <a:extLst>
              <a:ext uri="{FF2B5EF4-FFF2-40B4-BE49-F238E27FC236}">
                <a16:creationId xmlns:a16="http://schemas.microsoft.com/office/drawing/2014/main" id="{0E167FB5-EE42-3937-3E4C-113C7BFA8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5150" y="9373340"/>
            <a:ext cx="540000" cy="540000"/>
          </a:xfrm>
          <a:prstGeom prst="rect">
            <a:avLst/>
          </a:prstGeom>
        </p:spPr>
      </p:pic>
      <p:pic>
        <p:nvPicPr>
          <p:cNvPr id="2057" name="Graphic 2056" descr="Network diagram with solid fill">
            <a:extLst>
              <a:ext uri="{FF2B5EF4-FFF2-40B4-BE49-F238E27FC236}">
                <a16:creationId xmlns:a16="http://schemas.microsoft.com/office/drawing/2014/main" id="{6BFE0573-DF66-79C1-5A8D-9F8D479995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0359" y="9991564"/>
            <a:ext cx="540000" cy="540000"/>
          </a:xfrm>
          <a:prstGeom prst="rect">
            <a:avLst/>
          </a:prstGeom>
        </p:spPr>
      </p:pic>
      <p:pic>
        <p:nvPicPr>
          <p:cNvPr id="2058" name="Graphic 2057" descr="Database with solid fill">
            <a:extLst>
              <a:ext uri="{FF2B5EF4-FFF2-40B4-BE49-F238E27FC236}">
                <a16:creationId xmlns:a16="http://schemas.microsoft.com/office/drawing/2014/main" id="{6EB40F0C-388D-EB6D-CADE-7A8E81F49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32817" y="10582220"/>
            <a:ext cx="540000" cy="540000"/>
          </a:xfrm>
          <a:prstGeom prst="rect">
            <a:avLst/>
          </a:prstGeom>
        </p:spPr>
      </p:pic>
      <p:pic>
        <p:nvPicPr>
          <p:cNvPr id="2059" name="Graphic 2058" descr="Workflow with solid fill">
            <a:extLst>
              <a:ext uri="{FF2B5EF4-FFF2-40B4-BE49-F238E27FC236}">
                <a16:creationId xmlns:a16="http://schemas.microsoft.com/office/drawing/2014/main" id="{BF2CF5A3-EDDC-6D22-CEE4-1C329B9758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32180" y="11223533"/>
            <a:ext cx="540000" cy="540000"/>
          </a:xfrm>
          <a:prstGeom prst="rect">
            <a:avLst/>
          </a:prstGeom>
        </p:spPr>
      </p:pic>
      <p:pic>
        <p:nvPicPr>
          <p:cNvPr id="2060" name="Graphic 2059" descr="Binoculars with solid fill">
            <a:extLst>
              <a:ext uri="{FF2B5EF4-FFF2-40B4-BE49-F238E27FC236}">
                <a16:creationId xmlns:a16="http://schemas.microsoft.com/office/drawing/2014/main" id="{62BCDDDF-72E4-1975-8E65-8D5A7C4EB0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3786" y="11836820"/>
            <a:ext cx="540000" cy="540000"/>
          </a:xfrm>
          <a:prstGeom prst="rect">
            <a:avLst/>
          </a:prstGeom>
        </p:spPr>
      </p:pic>
      <p:pic>
        <p:nvPicPr>
          <p:cNvPr id="2062" name="Graphic 2061" descr="Address Book with solid fill">
            <a:extLst>
              <a:ext uri="{FF2B5EF4-FFF2-40B4-BE49-F238E27FC236}">
                <a16:creationId xmlns:a16="http://schemas.microsoft.com/office/drawing/2014/main" id="{9C7834B8-7178-6E22-1797-482AEF832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7749" y="12450107"/>
            <a:ext cx="540000" cy="540000"/>
          </a:xfrm>
          <a:prstGeom prst="rect">
            <a:avLst/>
          </a:prstGeom>
        </p:spPr>
      </p:pic>
      <p:pic>
        <p:nvPicPr>
          <p:cNvPr id="2064" name="Graphic 2063" descr="Beginning with solid fill">
            <a:extLst>
              <a:ext uri="{FF2B5EF4-FFF2-40B4-BE49-F238E27FC236}">
                <a16:creationId xmlns:a16="http://schemas.microsoft.com/office/drawing/2014/main" id="{ED7D91F8-7D15-F983-7AAA-0D86825517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5751" y="13080931"/>
            <a:ext cx="540000" cy="540000"/>
          </a:xfrm>
          <a:prstGeom prst="rect">
            <a:avLst/>
          </a:prstGeom>
        </p:spPr>
      </p:pic>
      <p:pic>
        <p:nvPicPr>
          <p:cNvPr id="2065" name="Graphic 2064" descr="Universal access with solid fill">
            <a:extLst>
              <a:ext uri="{FF2B5EF4-FFF2-40B4-BE49-F238E27FC236}">
                <a16:creationId xmlns:a16="http://schemas.microsoft.com/office/drawing/2014/main" id="{A8C7A39F-EDAB-C0BD-17D2-6494AE802C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82349" y="1364652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7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12908185" y="1241340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12985583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13074476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8BC8E-5600-1DDF-FC5F-1D55E7592ECB}"/>
              </a:ext>
            </a:extLst>
          </p:cNvPr>
          <p:cNvSpPr/>
          <p:nvPr/>
        </p:nvSpPr>
        <p:spPr>
          <a:xfrm>
            <a:off x="13149495" y="1241339"/>
            <a:ext cx="45720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8942F-8854-7C01-CE6B-998B817089B9}"/>
              </a:ext>
            </a:extLst>
          </p:cNvPr>
          <p:cNvSpPr txBox="1"/>
          <p:nvPr/>
        </p:nvSpPr>
        <p:spPr>
          <a:xfrm>
            <a:off x="8994956" y="516439"/>
            <a:ext cx="2937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POPULATION</a:t>
            </a:r>
          </a:p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A77041-79A3-F0A6-4925-6F0F96DD0688}"/>
              </a:ext>
            </a:extLst>
          </p:cNvPr>
          <p:cNvGrpSpPr/>
          <p:nvPr/>
        </p:nvGrpSpPr>
        <p:grpSpPr>
          <a:xfrm>
            <a:off x="2634609" y="1443259"/>
            <a:ext cx="8944327" cy="1013680"/>
            <a:chOff x="2634609" y="1443259"/>
            <a:chExt cx="8944327" cy="10136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B6F4C9C-5617-760C-589B-602553237744}"/>
                </a:ext>
              </a:extLst>
            </p:cNvPr>
            <p:cNvSpPr/>
            <p:nvPr/>
          </p:nvSpPr>
          <p:spPr>
            <a:xfrm>
              <a:off x="2634609" y="1443259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BACE7-82EF-22DC-42F7-D9FD88F2C423}"/>
                </a:ext>
              </a:extLst>
            </p:cNvPr>
            <p:cNvSpPr txBox="1"/>
            <p:nvPr/>
          </p:nvSpPr>
          <p:spPr>
            <a:xfrm>
              <a:off x="2762701" y="1533609"/>
              <a:ext cx="8480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Added data with help of referential integrity-preserving SQL script (Insert-statements.sql). 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7E08A4-BE91-2CFD-513A-2275E1ADC3D6}"/>
              </a:ext>
            </a:extLst>
          </p:cNvPr>
          <p:cNvGrpSpPr/>
          <p:nvPr/>
        </p:nvGrpSpPr>
        <p:grpSpPr>
          <a:xfrm>
            <a:off x="2634609" y="2408098"/>
            <a:ext cx="8944327" cy="1049837"/>
            <a:chOff x="2634609" y="2408098"/>
            <a:chExt cx="8944327" cy="10498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88853A-1AED-8828-753B-DFF5FF317AF4}"/>
                </a:ext>
              </a:extLst>
            </p:cNvPr>
            <p:cNvSpPr/>
            <p:nvPr/>
          </p:nvSpPr>
          <p:spPr>
            <a:xfrm>
              <a:off x="2634609" y="2408098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F830D-094C-9620-867F-7BE1673C4756}"/>
                </a:ext>
              </a:extLst>
            </p:cNvPr>
            <p:cNvSpPr txBox="1"/>
            <p:nvPr/>
          </p:nvSpPr>
          <p:spPr>
            <a:xfrm>
              <a:off x="2717996" y="2534605"/>
              <a:ext cx="8651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UDFs and Triggers populate some columns, which are necessary to adhere to business regulations. 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25ECAA-2558-14CD-FFB8-27B1FE5D9AC3}"/>
              </a:ext>
            </a:extLst>
          </p:cNvPr>
          <p:cNvGrpSpPr/>
          <p:nvPr/>
        </p:nvGrpSpPr>
        <p:grpSpPr>
          <a:xfrm>
            <a:off x="2634609" y="3369824"/>
            <a:ext cx="8944327" cy="1031396"/>
            <a:chOff x="2634609" y="3369824"/>
            <a:chExt cx="8944327" cy="10313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92A8992-FBD7-B606-2574-9FCC84D78947}"/>
                </a:ext>
              </a:extLst>
            </p:cNvPr>
            <p:cNvSpPr/>
            <p:nvPr/>
          </p:nvSpPr>
          <p:spPr>
            <a:xfrm>
              <a:off x="2634609" y="3369824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7C21BE-BCB7-02AD-4D1F-21806C63AC36}"/>
                </a:ext>
              </a:extLst>
            </p:cNvPr>
            <p:cNvSpPr txBox="1"/>
            <p:nvPr/>
          </p:nvSpPr>
          <p:spPr>
            <a:xfrm>
              <a:off x="2717996" y="3477890"/>
              <a:ext cx="8669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Using triggers on insert, sensitive personal customer data, such as SSN, is encrypted in the columns. Thus, the data is always encrypted on disk. </a:t>
              </a:r>
            </a:p>
            <a:p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9C4503-E244-350E-1E97-FDFF9D3292CB}"/>
              </a:ext>
            </a:extLst>
          </p:cNvPr>
          <p:cNvGrpSpPr/>
          <p:nvPr/>
        </p:nvGrpSpPr>
        <p:grpSpPr>
          <a:xfrm>
            <a:off x="2634609" y="4328087"/>
            <a:ext cx="8944327" cy="834050"/>
            <a:chOff x="2634609" y="4328087"/>
            <a:chExt cx="8944327" cy="83405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A79F18-8C3B-D1AE-3CFE-8A6FBBC4C3E1}"/>
                </a:ext>
              </a:extLst>
            </p:cNvPr>
            <p:cNvSpPr/>
            <p:nvPr/>
          </p:nvSpPr>
          <p:spPr>
            <a:xfrm>
              <a:off x="2634609" y="4328087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D63C08-5755-E680-20F9-121EEACB8F2D}"/>
                </a:ext>
              </a:extLst>
            </p:cNvPr>
            <p:cNvSpPr txBox="1"/>
            <p:nvPr/>
          </p:nvSpPr>
          <p:spPr>
            <a:xfrm>
              <a:off x="2758447" y="4554238"/>
              <a:ext cx="784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Sensitive data can be retrieved upon request by decrypting the data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926879-536F-4FC1-044C-D092C2D93813}"/>
              </a:ext>
            </a:extLst>
          </p:cNvPr>
          <p:cNvGrpSpPr/>
          <p:nvPr/>
        </p:nvGrpSpPr>
        <p:grpSpPr>
          <a:xfrm>
            <a:off x="2634609" y="5286351"/>
            <a:ext cx="8944327" cy="834050"/>
            <a:chOff x="2634609" y="5286351"/>
            <a:chExt cx="8944327" cy="8340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36BAB7-BE5B-A3AD-9D78-62B08D2DD21A}"/>
                </a:ext>
              </a:extLst>
            </p:cNvPr>
            <p:cNvSpPr/>
            <p:nvPr/>
          </p:nvSpPr>
          <p:spPr>
            <a:xfrm>
              <a:off x="2634609" y="5286351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55DA62-0E4E-F38D-D0B7-48EEA5F68C06}"/>
                </a:ext>
              </a:extLst>
            </p:cNvPr>
            <p:cNvSpPr txBox="1"/>
            <p:nvPr/>
          </p:nvSpPr>
          <p:spPr>
            <a:xfrm>
              <a:off x="2758447" y="5528416"/>
              <a:ext cx="841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Database objects are used to automatically populate computed columns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13064" y="335809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75102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13064" y="458751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17292" y="521617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532680" y="5795416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A11D2-8545-41E1-B068-BA90566AD65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73442" y="8895324"/>
            <a:ext cx="4496000" cy="2581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27559-59C3-B798-8206-73B42DA298D3}"/>
              </a:ext>
            </a:extLst>
          </p:cNvPr>
          <p:cNvSpPr txBox="1"/>
          <p:nvPr/>
        </p:nvSpPr>
        <p:spPr>
          <a:xfrm>
            <a:off x="3534996" y="11574338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99106-C659-F7B1-FC90-86BD177159D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43585" y="11687760"/>
            <a:ext cx="5754916" cy="3126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313BCD-1183-5F0C-2AE9-45C23C70C6B0}"/>
              </a:ext>
            </a:extLst>
          </p:cNvPr>
          <p:cNvSpPr txBox="1"/>
          <p:nvPr/>
        </p:nvSpPr>
        <p:spPr>
          <a:xfrm>
            <a:off x="8243643" y="1102806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82090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44503" y="88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474304" y="153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489095" y="215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516637" y="274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517274" y="338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505668" y="400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531705" y="461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493703" y="524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467105" y="5811728"/>
            <a:ext cx="540000" cy="540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12908185" y="1241340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12985583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13074476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8BC8E-5600-1DDF-FC5F-1D55E7592ECB}"/>
              </a:ext>
            </a:extLst>
          </p:cNvPr>
          <p:cNvSpPr/>
          <p:nvPr/>
        </p:nvSpPr>
        <p:spPr>
          <a:xfrm>
            <a:off x="13149495" y="1241339"/>
            <a:ext cx="45720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8942F-8854-7C01-CE6B-998B817089B9}"/>
              </a:ext>
            </a:extLst>
          </p:cNvPr>
          <p:cNvSpPr txBox="1"/>
          <p:nvPr/>
        </p:nvSpPr>
        <p:spPr>
          <a:xfrm>
            <a:off x="9254978" y="-6648154"/>
            <a:ext cx="2937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POPULATION</a:t>
            </a:r>
          </a:p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A77041-79A3-F0A6-4925-6F0F96DD0688}"/>
              </a:ext>
            </a:extLst>
          </p:cNvPr>
          <p:cNvGrpSpPr/>
          <p:nvPr/>
        </p:nvGrpSpPr>
        <p:grpSpPr>
          <a:xfrm>
            <a:off x="2894631" y="-5721334"/>
            <a:ext cx="8944327" cy="1013680"/>
            <a:chOff x="2634609" y="1443259"/>
            <a:chExt cx="8944327" cy="10136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B6F4C9C-5617-760C-589B-602553237744}"/>
                </a:ext>
              </a:extLst>
            </p:cNvPr>
            <p:cNvSpPr/>
            <p:nvPr/>
          </p:nvSpPr>
          <p:spPr>
            <a:xfrm>
              <a:off x="2634609" y="1443259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4BACE7-82EF-22DC-42F7-D9FD88F2C423}"/>
                </a:ext>
              </a:extLst>
            </p:cNvPr>
            <p:cNvSpPr txBox="1"/>
            <p:nvPr/>
          </p:nvSpPr>
          <p:spPr>
            <a:xfrm>
              <a:off x="2762701" y="1533609"/>
              <a:ext cx="8480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Added data with help of referential integrity-preserving SQL script (Insert-statements.sql). 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7E08A4-BE91-2CFD-513A-2275E1ADC3D6}"/>
              </a:ext>
            </a:extLst>
          </p:cNvPr>
          <p:cNvGrpSpPr/>
          <p:nvPr/>
        </p:nvGrpSpPr>
        <p:grpSpPr>
          <a:xfrm>
            <a:off x="2894631" y="-4756495"/>
            <a:ext cx="8944327" cy="1049837"/>
            <a:chOff x="2634609" y="2408098"/>
            <a:chExt cx="8944327" cy="10498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88853A-1AED-8828-753B-DFF5FF317AF4}"/>
                </a:ext>
              </a:extLst>
            </p:cNvPr>
            <p:cNvSpPr/>
            <p:nvPr/>
          </p:nvSpPr>
          <p:spPr>
            <a:xfrm>
              <a:off x="2634609" y="2408098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F830D-094C-9620-867F-7BE1673C4756}"/>
                </a:ext>
              </a:extLst>
            </p:cNvPr>
            <p:cNvSpPr txBox="1"/>
            <p:nvPr/>
          </p:nvSpPr>
          <p:spPr>
            <a:xfrm>
              <a:off x="2717996" y="2534605"/>
              <a:ext cx="8651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UDFs and Triggers populate some columns, which are necessary to adhere to business regulations. 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25ECAA-2558-14CD-FFB8-27B1FE5D9AC3}"/>
              </a:ext>
            </a:extLst>
          </p:cNvPr>
          <p:cNvGrpSpPr/>
          <p:nvPr/>
        </p:nvGrpSpPr>
        <p:grpSpPr>
          <a:xfrm>
            <a:off x="2894631" y="-3794769"/>
            <a:ext cx="8944327" cy="1031396"/>
            <a:chOff x="2634609" y="3369824"/>
            <a:chExt cx="8944327" cy="10313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92A8992-FBD7-B606-2574-9FCC84D78947}"/>
                </a:ext>
              </a:extLst>
            </p:cNvPr>
            <p:cNvSpPr/>
            <p:nvPr/>
          </p:nvSpPr>
          <p:spPr>
            <a:xfrm>
              <a:off x="2634609" y="3369824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7C21BE-BCB7-02AD-4D1F-21806C63AC36}"/>
                </a:ext>
              </a:extLst>
            </p:cNvPr>
            <p:cNvSpPr txBox="1"/>
            <p:nvPr/>
          </p:nvSpPr>
          <p:spPr>
            <a:xfrm>
              <a:off x="2717996" y="3477890"/>
              <a:ext cx="8669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Using triggers on insert, sensitive personal customer data, such as SSN, is encrypted in the columns. Thus, the data is always encrypted on disk. </a:t>
              </a:r>
            </a:p>
            <a:p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9C4503-E244-350E-1E97-FDFF9D3292CB}"/>
              </a:ext>
            </a:extLst>
          </p:cNvPr>
          <p:cNvGrpSpPr/>
          <p:nvPr/>
        </p:nvGrpSpPr>
        <p:grpSpPr>
          <a:xfrm>
            <a:off x="2894631" y="-2836506"/>
            <a:ext cx="8944327" cy="834050"/>
            <a:chOff x="2634609" y="4328087"/>
            <a:chExt cx="8944327" cy="83405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A79F18-8C3B-D1AE-3CFE-8A6FBBC4C3E1}"/>
                </a:ext>
              </a:extLst>
            </p:cNvPr>
            <p:cNvSpPr/>
            <p:nvPr/>
          </p:nvSpPr>
          <p:spPr>
            <a:xfrm>
              <a:off x="2634609" y="4328087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D63C08-5755-E680-20F9-121EEACB8F2D}"/>
                </a:ext>
              </a:extLst>
            </p:cNvPr>
            <p:cNvSpPr txBox="1"/>
            <p:nvPr/>
          </p:nvSpPr>
          <p:spPr>
            <a:xfrm>
              <a:off x="2758447" y="4554238"/>
              <a:ext cx="784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Sensitive data can be retrieved upon request by decrypting the data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926879-536F-4FC1-044C-D092C2D93813}"/>
              </a:ext>
            </a:extLst>
          </p:cNvPr>
          <p:cNvGrpSpPr/>
          <p:nvPr/>
        </p:nvGrpSpPr>
        <p:grpSpPr>
          <a:xfrm>
            <a:off x="2894631" y="-1878242"/>
            <a:ext cx="8944327" cy="834050"/>
            <a:chOff x="2634609" y="5286351"/>
            <a:chExt cx="8944327" cy="8340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36BAB7-BE5B-A3AD-9D78-62B08D2DD21A}"/>
                </a:ext>
              </a:extLst>
            </p:cNvPr>
            <p:cNvSpPr/>
            <p:nvPr/>
          </p:nvSpPr>
          <p:spPr>
            <a:xfrm>
              <a:off x="2634609" y="5286351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55DA62-0E4E-F38D-D0B7-48EEA5F68C06}"/>
                </a:ext>
              </a:extLst>
            </p:cNvPr>
            <p:cNvSpPr txBox="1"/>
            <p:nvPr/>
          </p:nvSpPr>
          <p:spPr>
            <a:xfrm>
              <a:off x="2758447" y="5528416"/>
              <a:ext cx="841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Database objects are used to automatically populate computed columns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13064" y="335809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75102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13064" y="458751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17292" y="521617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8744" y="579541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86E5E-21E1-C801-AE95-BE39C03421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62108" y="577411"/>
            <a:ext cx="4496000" cy="2581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7DABE0-3DFD-BEF8-9D3C-3917312BE81C}"/>
              </a:ext>
            </a:extLst>
          </p:cNvPr>
          <p:cNvSpPr txBox="1"/>
          <p:nvPr/>
        </p:nvSpPr>
        <p:spPr>
          <a:xfrm>
            <a:off x="3123662" y="3256425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4B79E-DB9D-B46D-C26F-54128A9A50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2251" y="3369847"/>
            <a:ext cx="5754916" cy="3126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5E68F-AE4A-5D86-C977-B90E4C8A3BF5}"/>
              </a:ext>
            </a:extLst>
          </p:cNvPr>
          <p:cNvSpPr txBox="1"/>
          <p:nvPr/>
        </p:nvSpPr>
        <p:spPr>
          <a:xfrm>
            <a:off x="7832309" y="271015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095342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12908185" y="1241340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12985583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13074476" y="124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8BC8E-5600-1DDF-FC5F-1D55E7592ECB}"/>
              </a:ext>
            </a:extLst>
          </p:cNvPr>
          <p:cNvSpPr/>
          <p:nvPr/>
        </p:nvSpPr>
        <p:spPr>
          <a:xfrm>
            <a:off x="13149495" y="1241339"/>
            <a:ext cx="45720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13297-6449-7C4C-7B6E-82FB2D4FB0DD}"/>
              </a:ext>
            </a:extLst>
          </p:cNvPr>
          <p:cNvSpPr txBox="1"/>
          <p:nvPr/>
        </p:nvSpPr>
        <p:spPr>
          <a:xfrm>
            <a:off x="5043042" y="1534285"/>
            <a:ext cx="209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ANY QUESTIONS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0859CD-E6C7-CF19-E47D-19107ED4EC33}"/>
              </a:ext>
            </a:extLst>
          </p:cNvPr>
          <p:cNvSpPr txBox="1"/>
          <p:nvPr/>
        </p:nvSpPr>
        <p:spPr>
          <a:xfrm>
            <a:off x="3370866" y="4799057"/>
            <a:ext cx="55354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https://www.w3schools.com/sql/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https://databasefaqs.com/azure-sql-database-column-encryption/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https://learn.microsoft.com/en-us/sql/t-sql/language-reference?view=sql-server-ver16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https://en.wikipedia.org/wiki/Database_schema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https://en.wikipedia.org/wiki/Relational_database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https://en.wikipedia.org/wiki/Database_trigger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•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https://en.wikipedia.org/wiki/Stored_procedure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D34CC4-F69F-3B1F-F398-12ADA863CCCF}"/>
              </a:ext>
            </a:extLst>
          </p:cNvPr>
          <p:cNvSpPr txBox="1"/>
          <p:nvPr/>
        </p:nvSpPr>
        <p:spPr>
          <a:xfrm>
            <a:off x="5401783" y="424757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249B9331-DFDD-CF86-26B2-14EC7A8BE42D}"/>
              </a:ext>
            </a:extLst>
          </p:cNvPr>
          <p:cNvSpPr txBox="1"/>
          <p:nvPr/>
        </p:nvSpPr>
        <p:spPr>
          <a:xfrm>
            <a:off x="9036735" y="-6700288"/>
            <a:ext cx="2937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POPULATION</a:t>
            </a:r>
          </a:p>
          <a:p>
            <a:pPr algn="ctr"/>
            <a:endParaRPr lang="en-US" dirty="0"/>
          </a:p>
        </p:txBody>
      </p: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63ECA6B6-6408-2C85-C51D-D1F9DD440F46}"/>
              </a:ext>
            </a:extLst>
          </p:cNvPr>
          <p:cNvGrpSpPr/>
          <p:nvPr/>
        </p:nvGrpSpPr>
        <p:grpSpPr>
          <a:xfrm>
            <a:off x="2676388" y="-5773468"/>
            <a:ext cx="8944327" cy="1013680"/>
            <a:chOff x="2634609" y="1443259"/>
            <a:chExt cx="8944327" cy="1013680"/>
          </a:xfrm>
        </p:grpSpPr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186F0217-1D21-6A8B-5706-DCF217912A12}"/>
                </a:ext>
              </a:extLst>
            </p:cNvPr>
            <p:cNvSpPr/>
            <p:nvPr/>
          </p:nvSpPr>
          <p:spPr>
            <a:xfrm>
              <a:off x="2634609" y="1443259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TextBox 1084">
              <a:extLst>
                <a:ext uri="{FF2B5EF4-FFF2-40B4-BE49-F238E27FC236}">
                  <a16:creationId xmlns:a16="http://schemas.microsoft.com/office/drawing/2014/main" id="{5BB6477B-66E0-45C2-2ED2-A885ABBDC6E5}"/>
                </a:ext>
              </a:extLst>
            </p:cNvPr>
            <p:cNvSpPr txBox="1"/>
            <p:nvPr/>
          </p:nvSpPr>
          <p:spPr>
            <a:xfrm>
              <a:off x="2762701" y="1533609"/>
              <a:ext cx="8480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Added data with help of referential integrity-preserving SQL script (Insert-statements.sql). 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F25F9F8F-00AF-CF1F-8823-FAD29491C989}"/>
              </a:ext>
            </a:extLst>
          </p:cNvPr>
          <p:cNvGrpSpPr/>
          <p:nvPr/>
        </p:nvGrpSpPr>
        <p:grpSpPr>
          <a:xfrm>
            <a:off x="2676388" y="-4808629"/>
            <a:ext cx="8944327" cy="1049837"/>
            <a:chOff x="2634609" y="2408098"/>
            <a:chExt cx="8944327" cy="1049837"/>
          </a:xfrm>
        </p:grpSpPr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1F2F36B2-2A2F-FEDC-88AC-16B14A966948}"/>
                </a:ext>
              </a:extLst>
            </p:cNvPr>
            <p:cNvSpPr/>
            <p:nvPr/>
          </p:nvSpPr>
          <p:spPr>
            <a:xfrm>
              <a:off x="2634609" y="2408098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EC333ED6-7EFA-6E4B-D57A-5698166BB521}"/>
                </a:ext>
              </a:extLst>
            </p:cNvPr>
            <p:cNvSpPr txBox="1"/>
            <p:nvPr/>
          </p:nvSpPr>
          <p:spPr>
            <a:xfrm>
              <a:off x="2717996" y="2534605"/>
              <a:ext cx="8651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UDFs and Triggers populate some columns, which are necessary to adhere to business regulations. 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0825EF19-2B7B-807E-233D-BFCD4CBC2D94}"/>
              </a:ext>
            </a:extLst>
          </p:cNvPr>
          <p:cNvGrpSpPr/>
          <p:nvPr/>
        </p:nvGrpSpPr>
        <p:grpSpPr>
          <a:xfrm>
            <a:off x="2676388" y="-3846903"/>
            <a:ext cx="8944327" cy="1031396"/>
            <a:chOff x="2634609" y="3369824"/>
            <a:chExt cx="8944327" cy="1031396"/>
          </a:xfrm>
        </p:grpSpPr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8BB7B22B-55CE-7993-1507-EDA17B5095C6}"/>
                </a:ext>
              </a:extLst>
            </p:cNvPr>
            <p:cNvSpPr/>
            <p:nvPr/>
          </p:nvSpPr>
          <p:spPr>
            <a:xfrm>
              <a:off x="2634609" y="3369824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05E39A70-2598-0E84-8531-6ED42C4A0F94}"/>
                </a:ext>
              </a:extLst>
            </p:cNvPr>
            <p:cNvSpPr txBox="1"/>
            <p:nvPr/>
          </p:nvSpPr>
          <p:spPr>
            <a:xfrm>
              <a:off x="2717996" y="3477890"/>
              <a:ext cx="8669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Using triggers on insert, sensitive personal customer data, such as SSN, is encrypted in the columns. Thus, the data is always encrypted on disk. </a:t>
              </a:r>
            </a:p>
            <a:p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1ED765A6-15D7-3EBC-326C-DDD5B38D2960}"/>
              </a:ext>
            </a:extLst>
          </p:cNvPr>
          <p:cNvGrpSpPr/>
          <p:nvPr/>
        </p:nvGrpSpPr>
        <p:grpSpPr>
          <a:xfrm>
            <a:off x="2676388" y="-2888640"/>
            <a:ext cx="8944327" cy="834050"/>
            <a:chOff x="2634609" y="4328087"/>
            <a:chExt cx="8944327" cy="834050"/>
          </a:xfrm>
        </p:grpSpPr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385DDC92-CB56-9D69-BD19-D0E43359A63C}"/>
                </a:ext>
              </a:extLst>
            </p:cNvPr>
            <p:cNvSpPr/>
            <p:nvPr/>
          </p:nvSpPr>
          <p:spPr>
            <a:xfrm>
              <a:off x="2634609" y="4328087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5E0127D0-9630-AB80-A70E-B215AABE8855}"/>
                </a:ext>
              </a:extLst>
            </p:cNvPr>
            <p:cNvSpPr txBox="1"/>
            <p:nvPr/>
          </p:nvSpPr>
          <p:spPr>
            <a:xfrm>
              <a:off x="2758447" y="4554238"/>
              <a:ext cx="784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Sensitive data can be retrieved upon request by decrypting the data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FBBA81C3-45E1-316E-4EA0-8BBAAC686E1C}"/>
              </a:ext>
            </a:extLst>
          </p:cNvPr>
          <p:cNvGrpSpPr/>
          <p:nvPr/>
        </p:nvGrpSpPr>
        <p:grpSpPr>
          <a:xfrm>
            <a:off x="2676388" y="-1930376"/>
            <a:ext cx="8944327" cy="834050"/>
            <a:chOff x="2634609" y="5286351"/>
            <a:chExt cx="8944327" cy="834050"/>
          </a:xfrm>
        </p:grpSpPr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5CA0C5F9-9AF5-F553-0051-ECCC3CF4D47E}"/>
                </a:ext>
              </a:extLst>
            </p:cNvPr>
            <p:cNvSpPr/>
            <p:nvPr/>
          </p:nvSpPr>
          <p:spPr>
            <a:xfrm>
              <a:off x="2634609" y="5286351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E4619209-07C7-A7D6-55BB-775B139D2EFD}"/>
                </a:ext>
              </a:extLst>
            </p:cNvPr>
            <p:cNvSpPr txBox="1"/>
            <p:nvPr/>
          </p:nvSpPr>
          <p:spPr>
            <a:xfrm>
              <a:off x="2758447" y="5528416"/>
              <a:ext cx="841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Database objects are used to automatically populate computed columns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AC8794-E4FB-E8EB-2599-95CED0916E7B}"/>
              </a:ext>
            </a:extLst>
          </p:cNvPr>
          <p:cNvCxnSpPr>
            <a:cxnSpLocks/>
          </p:cNvCxnSpPr>
          <p:nvPr/>
        </p:nvCxnSpPr>
        <p:spPr>
          <a:xfrm rot="16200000">
            <a:off x="5977242" y="389209"/>
            <a:ext cx="0" cy="486709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C6AE106-12C7-7076-AFF5-E468233843C9}"/>
              </a:ext>
            </a:extLst>
          </p:cNvPr>
          <p:cNvSpPr/>
          <p:nvPr/>
        </p:nvSpPr>
        <p:spPr>
          <a:xfrm rot="16200000">
            <a:off x="3458962" y="264491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14F08-572F-436D-D6BA-B7CDF41C181D}"/>
              </a:ext>
            </a:extLst>
          </p:cNvPr>
          <p:cNvSpPr/>
          <p:nvPr/>
        </p:nvSpPr>
        <p:spPr>
          <a:xfrm rot="16200000">
            <a:off x="5935713" y="265452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257682-A35E-E10E-EED0-1BE27E637A3E}"/>
              </a:ext>
            </a:extLst>
          </p:cNvPr>
          <p:cNvSpPr/>
          <p:nvPr/>
        </p:nvSpPr>
        <p:spPr>
          <a:xfrm rot="16200000">
            <a:off x="4078740" y="264491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7CE99B-9D16-117A-5E26-CDD48DF55258}"/>
              </a:ext>
            </a:extLst>
          </p:cNvPr>
          <p:cNvSpPr/>
          <p:nvPr/>
        </p:nvSpPr>
        <p:spPr>
          <a:xfrm rot="16200000">
            <a:off x="4670989" y="264491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131D86-9EBD-6FC9-58C1-5321D7213BD4}"/>
              </a:ext>
            </a:extLst>
          </p:cNvPr>
          <p:cNvSpPr/>
          <p:nvPr/>
        </p:nvSpPr>
        <p:spPr>
          <a:xfrm rot="16200000">
            <a:off x="5299819" y="264491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A1F353-43CA-D0E8-8C36-B2CDD295B9FC}"/>
              </a:ext>
            </a:extLst>
          </p:cNvPr>
          <p:cNvSpPr/>
          <p:nvPr/>
        </p:nvSpPr>
        <p:spPr>
          <a:xfrm rot="16200000">
            <a:off x="6552725" y="264491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89E9E7-3BE4-6FDE-E630-B7BD73AB1690}"/>
              </a:ext>
            </a:extLst>
          </p:cNvPr>
          <p:cNvSpPr/>
          <p:nvPr/>
        </p:nvSpPr>
        <p:spPr>
          <a:xfrm rot="16200000">
            <a:off x="7165139" y="265452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0A0CF3-F928-5FC3-50BC-2525138C9A68}"/>
              </a:ext>
            </a:extLst>
          </p:cNvPr>
          <p:cNvSpPr/>
          <p:nvPr/>
        </p:nvSpPr>
        <p:spPr>
          <a:xfrm rot="16200000">
            <a:off x="7793798" y="2650298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5247A4-D070-9A85-F014-A578CC034A7D}"/>
              </a:ext>
            </a:extLst>
          </p:cNvPr>
          <p:cNvSpPr/>
          <p:nvPr/>
        </p:nvSpPr>
        <p:spPr>
          <a:xfrm rot="16200000">
            <a:off x="8373039" y="26488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CE6745-8C03-CE75-30E0-8D0BA89C9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540" y="-7688140"/>
            <a:ext cx="4496000" cy="25810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12069F-3AD2-B1A4-C502-CF7D53DEDF21}"/>
              </a:ext>
            </a:extLst>
          </p:cNvPr>
          <p:cNvSpPr txBox="1"/>
          <p:nvPr/>
        </p:nvSpPr>
        <p:spPr>
          <a:xfrm>
            <a:off x="3030094" y="-500912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GUI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DA9237-F35B-7256-5651-2644596C1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8683" y="-4895704"/>
            <a:ext cx="5754916" cy="31260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79EEA5-7990-CD47-317B-61B617A64F10}"/>
              </a:ext>
            </a:extLst>
          </p:cNvPr>
          <p:cNvSpPr txBox="1"/>
          <p:nvPr/>
        </p:nvSpPr>
        <p:spPr>
          <a:xfrm>
            <a:off x="7738741" y="-555540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08812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17040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782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62548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22680" y="338612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CA7E3-6B21-6A1D-E585-321628E0592D}"/>
              </a:ext>
            </a:extLst>
          </p:cNvPr>
          <p:cNvSpPr txBox="1"/>
          <p:nvPr/>
        </p:nvSpPr>
        <p:spPr>
          <a:xfrm>
            <a:off x="9738601" y="432513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OBJECTIVES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01E85F-B2DC-8700-2E7F-980B6D62AAAC}"/>
              </a:ext>
            </a:extLst>
          </p:cNvPr>
          <p:cNvGrpSpPr/>
          <p:nvPr/>
        </p:nvGrpSpPr>
        <p:grpSpPr>
          <a:xfrm rot="19684231">
            <a:off x="4607308" y="1242246"/>
            <a:ext cx="362153" cy="4584175"/>
            <a:chOff x="1763379" y="1391055"/>
            <a:chExt cx="362153" cy="458417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C53366-45A3-853E-B7FB-7E4BE495FDDE}"/>
                </a:ext>
              </a:extLst>
            </p:cNvPr>
            <p:cNvCxnSpPr>
              <a:cxnSpLocks/>
            </p:cNvCxnSpPr>
            <p:nvPr/>
          </p:nvCxnSpPr>
          <p:spPr>
            <a:xfrm>
              <a:off x="1945532" y="1391055"/>
              <a:ext cx="0" cy="451363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432B676-479F-CFEE-ED67-47717F88003D}"/>
                </a:ext>
              </a:extLst>
            </p:cNvPr>
            <p:cNvSpPr/>
            <p:nvPr/>
          </p:nvSpPr>
          <p:spPr>
            <a:xfrm>
              <a:off x="1765532" y="1391055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7B1304-731A-2CA0-E6D3-714C00A55574}"/>
                </a:ext>
              </a:extLst>
            </p:cNvPr>
            <p:cNvSpPr/>
            <p:nvPr/>
          </p:nvSpPr>
          <p:spPr>
            <a:xfrm>
              <a:off x="1763379" y="2595391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6BC4BA4-9366-1C35-7D16-081BFFB1E386}"/>
                </a:ext>
              </a:extLst>
            </p:cNvPr>
            <p:cNvSpPr/>
            <p:nvPr/>
          </p:nvSpPr>
          <p:spPr>
            <a:xfrm>
              <a:off x="1763379" y="320325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A9FA5F-5564-221C-03B4-5657A55E15A2}"/>
                </a:ext>
              </a:extLst>
            </p:cNvPr>
            <p:cNvSpPr/>
            <p:nvPr/>
          </p:nvSpPr>
          <p:spPr>
            <a:xfrm>
              <a:off x="1763379" y="1987532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CCC5C38-36AA-EE44-9F23-A3F73E1FB6A5}"/>
                </a:ext>
              </a:extLst>
            </p:cNvPr>
            <p:cNvSpPr/>
            <p:nvPr/>
          </p:nvSpPr>
          <p:spPr>
            <a:xfrm>
              <a:off x="1763379" y="381110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8C927C-097C-5635-E60C-E2AF7F8EDB4E}"/>
                </a:ext>
              </a:extLst>
            </p:cNvPr>
            <p:cNvSpPr/>
            <p:nvPr/>
          </p:nvSpPr>
          <p:spPr>
            <a:xfrm>
              <a:off x="1763379" y="4418968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5D4DABC-D015-FD4D-8FF0-E1E14F805D2D}"/>
                </a:ext>
              </a:extLst>
            </p:cNvPr>
            <p:cNvSpPr/>
            <p:nvPr/>
          </p:nvSpPr>
          <p:spPr>
            <a:xfrm>
              <a:off x="1763379" y="501709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2E0C13E-824F-9887-0BD0-C9245D612C69}"/>
                </a:ext>
              </a:extLst>
            </p:cNvPr>
            <p:cNvSpPr/>
            <p:nvPr/>
          </p:nvSpPr>
          <p:spPr>
            <a:xfrm>
              <a:off x="1763379" y="561523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6F66E4-3F89-5CF7-2530-A4F545C7D565}"/>
              </a:ext>
            </a:extLst>
          </p:cNvPr>
          <p:cNvSpPr txBox="1"/>
          <p:nvPr/>
        </p:nvSpPr>
        <p:spPr>
          <a:xfrm>
            <a:off x="4069002" y="1425821"/>
            <a:ext cx="377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Streamline Guest Management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CD70C4-9364-CD47-DCA1-BD4096C790D9}"/>
              </a:ext>
            </a:extLst>
          </p:cNvPr>
          <p:cNvSpPr txBox="1"/>
          <p:nvPr/>
        </p:nvSpPr>
        <p:spPr>
          <a:xfrm>
            <a:off x="4400499" y="1930356"/>
            <a:ext cx="3395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Optimize Room Occupancy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42EEE4-244A-4D69-E604-64A36353CE41}"/>
              </a:ext>
            </a:extLst>
          </p:cNvPr>
          <p:cNvSpPr txBox="1"/>
          <p:nvPr/>
        </p:nvSpPr>
        <p:spPr>
          <a:xfrm>
            <a:off x="4788385" y="2489397"/>
            <a:ext cx="329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Enhance Guest Experience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2528E4-1D5C-C828-61C8-505515C0E142}"/>
              </a:ext>
            </a:extLst>
          </p:cNvPr>
          <p:cNvSpPr txBox="1"/>
          <p:nvPr/>
        </p:nvSpPr>
        <p:spPr>
          <a:xfrm>
            <a:off x="5157877" y="3017465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Ensure Data Integrity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56D2F1-B8B1-9DC7-3909-137A44CEDF78}"/>
              </a:ext>
            </a:extLst>
          </p:cNvPr>
          <p:cNvSpPr txBox="1"/>
          <p:nvPr/>
        </p:nvSpPr>
        <p:spPr>
          <a:xfrm>
            <a:off x="5492905" y="3534334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Validation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1655C3-4C1D-D723-19C1-58462244975E}"/>
              </a:ext>
            </a:extLst>
          </p:cNvPr>
          <p:cNvSpPr txBox="1"/>
          <p:nvPr/>
        </p:nvSpPr>
        <p:spPr>
          <a:xfrm>
            <a:off x="5740265" y="4094625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Enrich Data Analysis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7F7887-A2AE-FA52-E2A4-C47D0EF625D1}"/>
              </a:ext>
            </a:extLst>
          </p:cNvPr>
          <p:cNvSpPr txBox="1"/>
          <p:nvPr/>
        </p:nvSpPr>
        <p:spPr>
          <a:xfrm>
            <a:off x="6157220" y="4618278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Security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A1A2F-8199-0A27-4B5C-F482F4B0B2B2}"/>
              </a:ext>
            </a:extLst>
          </p:cNvPr>
          <p:cNvSpPr txBox="1"/>
          <p:nvPr/>
        </p:nvSpPr>
        <p:spPr>
          <a:xfrm>
            <a:off x="6431443" y="509994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Improve Search Performance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532680" y="807834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91" name="Graphic 2090" descr="Bullseye with solid fill">
            <a:extLst>
              <a:ext uri="{FF2B5EF4-FFF2-40B4-BE49-F238E27FC236}">
                <a16:creationId xmlns:a16="http://schemas.microsoft.com/office/drawing/2014/main" id="{F8F351C1-7C6F-297D-65DE-022C7BB1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2092" name="Graphic 2091" descr="Architecture with solid fill">
            <a:extLst>
              <a:ext uri="{FF2B5EF4-FFF2-40B4-BE49-F238E27FC236}">
                <a16:creationId xmlns:a16="http://schemas.microsoft.com/office/drawing/2014/main" id="{039DC699-DC63-352F-6F7D-DF9084B2A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2093" name="Graphic 2092" descr="Network diagram with solid fill">
            <a:extLst>
              <a:ext uri="{FF2B5EF4-FFF2-40B4-BE49-F238E27FC236}">
                <a16:creationId xmlns:a16="http://schemas.microsoft.com/office/drawing/2014/main" id="{693E6647-5D70-C26C-FE73-957894F0E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2094" name="Graphic 2093" descr="Database with solid fill">
            <a:extLst>
              <a:ext uri="{FF2B5EF4-FFF2-40B4-BE49-F238E27FC236}">
                <a16:creationId xmlns:a16="http://schemas.microsoft.com/office/drawing/2014/main" id="{BBA368BA-2EFC-D0B0-3B5C-31AAA6F41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2095" name="Graphic 2094" descr="Workflow with solid fill">
            <a:extLst>
              <a:ext uri="{FF2B5EF4-FFF2-40B4-BE49-F238E27FC236}">
                <a16:creationId xmlns:a16="http://schemas.microsoft.com/office/drawing/2014/main" id="{1FE3A131-46AF-1BC0-98DC-C62CED3BB5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2096" name="Graphic 2095" descr="Binoculars with solid fill">
            <a:extLst>
              <a:ext uri="{FF2B5EF4-FFF2-40B4-BE49-F238E27FC236}">
                <a16:creationId xmlns:a16="http://schemas.microsoft.com/office/drawing/2014/main" id="{FC348919-5F49-84C0-9886-D637DF6BCF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2097" name="Graphic 2096" descr="Address Book with solid fill">
            <a:extLst>
              <a:ext uri="{FF2B5EF4-FFF2-40B4-BE49-F238E27FC236}">
                <a16:creationId xmlns:a16="http://schemas.microsoft.com/office/drawing/2014/main" id="{2BE6879B-3EBE-7236-A264-7AD071BB01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2098" name="Graphic 2097" descr="Beginning with solid fill">
            <a:extLst>
              <a:ext uri="{FF2B5EF4-FFF2-40B4-BE49-F238E27FC236}">
                <a16:creationId xmlns:a16="http://schemas.microsoft.com/office/drawing/2014/main" id="{912D7C28-1CD1-6A2F-7262-AFF5E934A2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2099" name="Graphic 2098" descr="Universal access with solid fill">
            <a:extLst>
              <a:ext uri="{FF2B5EF4-FFF2-40B4-BE49-F238E27FC236}">
                <a16:creationId xmlns:a16="http://schemas.microsoft.com/office/drawing/2014/main" id="{C8CAED9A-2826-9BBA-4554-938DD6A231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2137" name="TextBox 2136">
            <a:extLst>
              <a:ext uri="{FF2B5EF4-FFF2-40B4-BE49-F238E27FC236}">
                <a16:creationId xmlns:a16="http://schemas.microsoft.com/office/drawing/2014/main" id="{3DA0A1D4-E7C4-0877-6C6B-1ED17AD9E991}"/>
              </a:ext>
            </a:extLst>
          </p:cNvPr>
          <p:cNvSpPr txBox="1"/>
          <p:nvPr/>
        </p:nvSpPr>
        <p:spPr>
          <a:xfrm>
            <a:off x="8703752" y="7700247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 LEVEL DESIGN</a:t>
            </a:r>
          </a:p>
        </p:txBody>
      </p:sp>
      <p:sp>
        <p:nvSpPr>
          <p:cNvPr id="2138" name="TextBox 2137">
            <a:extLst>
              <a:ext uri="{FF2B5EF4-FFF2-40B4-BE49-F238E27FC236}">
                <a16:creationId xmlns:a16="http://schemas.microsoft.com/office/drawing/2014/main" id="{DE571808-D200-CF57-9D02-B75AD932C262}"/>
              </a:ext>
            </a:extLst>
          </p:cNvPr>
          <p:cNvSpPr txBox="1"/>
          <p:nvPr/>
        </p:nvSpPr>
        <p:spPr>
          <a:xfrm>
            <a:off x="2942204" y="8218382"/>
            <a:ext cx="4163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 Hotel Management System which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72" name="Group 2171">
            <a:extLst>
              <a:ext uri="{FF2B5EF4-FFF2-40B4-BE49-F238E27FC236}">
                <a16:creationId xmlns:a16="http://schemas.microsoft.com/office/drawing/2014/main" id="{81797CF0-811C-3158-2BB0-0D7BA4F7530A}"/>
              </a:ext>
            </a:extLst>
          </p:cNvPr>
          <p:cNvGrpSpPr/>
          <p:nvPr/>
        </p:nvGrpSpPr>
        <p:grpSpPr>
          <a:xfrm>
            <a:off x="3006614" y="8902517"/>
            <a:ext cx="8120888" cy="4647224"/>
            <a:chOff x="3006614" y="8902517"/>
            <a:chExt cx="8120888" cy="4647224"/>
          </a:xfrm>
        </p:grpSpPr>
        <p:sp>
          <p:nvSpPr>
            <p:cNvPr id="2139" name="Rectangle 2138">
              <a:extLst>
                <a:ext uri="{FF2B5EF4-FFF2-40B4-BE49-F238E27FC236}">
                  <a16:creationId xmlns:a16="http://schemas.microsoft.com/office/drawing/2014/main" id="{CCB12463-263C-3170-DDBE-ABD82A474498}"/>
                </a:ext>
              </a:extLst>
            </p:cNvPr>
            <p:cNvSpPr/>
            <p:nvPr/>
          </p:nvSpPr>
          <p:spPr>
            <a:xfrm>
              <a:off x="3031070" y="8909203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Rectangle 2139">
              <a:extLst>
                <a:ext uri="{FF2B5EF4-FFF2-40B4-BE49-F238E27FC236}">
                  <a16:creationId xmlns:a16="http://schemas.microsoft.com/office/drawing/2014/main" id="{30674883-2CBA-3488-C712-48E1BAD7C361}"/>
                </a:ext>
              </a:extLst>
            </p:cNvPr>
            <p:cNvSpPr/>
            <p:nvPr/>
          </p:nvSpPr>
          <p:spPr>
            <a:xfrm>
              <a:off x="5747294" y="8902517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Rectangle 2140">
              <a:extLst>
                <a:ext uri="{FF2B5EF4-FFF2-40B4-BE49-F238E27FC236}">
                  <a16:creationId xmlns:a16="http://schemas.microsoft.com/office/drawing/2014/main" id="{02EEDCBF-74A0-578C-AEEF-A73276CE888D}"/>
                </a:ext>
              </a:extLst>
            </p:cNvPr>
            <p:cNvSpPr/>
            <p:nvPr/>
          </p:nvSpPr>
          <p:spPr>
            <a:xfrm>
              <a:off x="8463519" y="8902971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Rectangle 2141">
              <a:extLst>
                <a:ext uri="{FF2B5EF4-FFF2-40B4-BE49-F238E27FC236}">
                  <a16:creationId xmlns:a16="http://schemas.microsoft.com/office/drawing/2014/main" id="{47440E12-0D1F-4CD8-B99B-038FBE1E76EA}"/>
                </a:ext>
              </a:extLst>
            </p:cNvPr>
            <p:cNvSpPr/>
            <p:nvPr/>
          </p:nvSpPr>
          <p:spPr>
            <a:xfrm>
              <a:off x="3024756" y="1009768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Rectangle 2142">
              <a:extLst>
                <a:ext uri="{FF2B5EF4-FFF2-40B4-BE49-F238E27FC236}">
                  <a16:creationId xmlns:a16="http://schemas.microsoft.com/office/drawing/2014/main" id="{951D0119-7EA1-78BA-98CC-886D18A53C65}"/>
                </a:ext>
              </a:extLst>
            </p:cNvPr>
            <p:cNvSpPr/>
            <p:nvPr/>
          </p:nvSpPr>
          <p:spPr>
            <a:xfrm>
              <a:off x="5740980" y="10091002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Rectangle 2143">
              <a:extLst>
                <a:ext uri="{FF2B5EF4-FFF2-40B4-BE49-F238E27FC236}">
                  <a16:creationId xmlns:a16="http://schemas.microsoft.com/office/drawing/2014/main" id="{ED60D80B-091C-D3C4-7CA0-B386A7ABAAB3}"/>
                </a:ext>
              </a:extLst>
            </p:cNvPr>
            <p:cNvSpPr/>
            <p:nvPr/>
          </p:nvSpPr>
          <p:spPr>
            <a:xfrm>
              <a:off x="8457204" y="10091456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Rectangle 2144">
              <a:extLst>
                <a:ext uri="{FF2B5EF4-FFF2-40B4-BE49-F238E27FC236}">
                  <a16:creationId xmlns:a16="http://schemas.microsoft.com/office/drawing/2014/main" id="{105C5BDE-EE50-5852-ECF6-7FE645F2E8FA}"/>
                </a:ext>
              </a:extLst>
            </p:cNvPr>
            <p:cNvSpPr/>
            <p:nvPr/>
          </p:nvSpPr>
          <p:spPr>
            <a:xfrm>
              <a:off x="3006614" y="1127591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Rectangle 2145">
              <a:extLst>
                <a:ext uri="{FF2B5EF4-FFF2-40B4-BE49-F238E27FC236}">
                  <a16:creationId xmlns:a16="http://schemas.microsoft.com/office/drawing/2014/main" id="{C5A2CC64-623B-4E62-D02D-877255829440}"/>
                </a:ext>
              </a:extLst>
            </p:cNvPr>
            <p:cNvSpPr/>
            <p:nvPr/>
          </p:nvSpPr>
          <p:spPr>
            <a:xfrm>
              <a:off x="5740980" y="11280460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Rectangle 2146">
              <a:extLst>
                <a:ext uri="{FF2B5EF4-FFF2-40B4-BE49-F238E27FC236}">
                  <a16:creationId xmlns:a16="http://schemas.microsoft.com/office/drawing/2014/main" id="{B2273F93-C200-D948-3A87-AB008C2FF678}"/>
                </a:ext>
              </a:extLst>
            </p:cNvPr>
            <p:cNvSpPr/>
            <p:nvPr/>
          </p:nvSpPr>
          <p:spPr>
            <a:xfrm>
              <a:off x="8475346" y="1127591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TextBox 2147">
              <a:extLst>
                <a:ext uri="{FF2B5EF4-FFF2-40B4-BE49-F238E27FC236}">
                  <a16:creationId xmlns:a16="http://schemas.microsoft.com/office/drawing/2014/main" id="{F48DA8CE-D05C-CADD-07B4-4824730E8BF1}"/>
                </a:ext>
              </a:extLst>
            </p:cNvPr>
            <p:cNvSpPr txBox="1"/>
            <p:nvPr/>
          </p:nvSpPr>
          <p:spPr>
            <a:xfrm>
              <a:off x="3095071" y="9176669"/>
              <a:ext cx="1697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Checks-In Guests</a:t>
              </a:r>
            </a:p>
          </p:txBody>
        </p:sp>
        <p:sp>
          <p:nvSpPr>
            <p:cNvPr id="2149" name="TextBox 2148">
              <a:extLst>
                <a:ext uri="{FF2B5EF4-FFF2-40B4-BE49-F238E27FC236}">
                  <a16:creationId xmlns:a16="http://schemas.microsoft.com/office/drawing/2014/main" id="{BBC339FD-64BC-A2CF-8777-51F400C13C8C}"/>
                </a:ext>
              </a:extLst>
            </p:cNvPr>
            <p:cNvSpPr txBox="1"/>
            <p:nvPr/>
          </p:nvSpPr>
          <p:spPr>
            <a:xfrm>
              <a:off x="5837294" y="9136472"/>
              <a:ext cx="19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Manage reservation</a:t>
              </a:r>
            </a:p>
          </p:txBody>
        </p:sp>
        <p:sp>
          <p:nvSpPr>
            <p:cNvPr id="2150" name="TextBox 2149">
              <a:extLst>
                <a:ext uri="{FF2B5EF4-FFF2-40B4-BE49-F238E27FC236}">
                  <a16:creationId xmlns:a16="http://schemas.microsoft.com/office/drawing/2014/main" id="{9D451641-1E4E-A855-D3BE-F5D1688B0E5C}"/>
                </a:ext>
              </a:extLst>
            </p:cNvPr>
            <p:cNvSpPr txBox="1"/>
            <p:nvPr/>
          </p:nvSpPr>
          <p:spPr>
            <a:xfrm>
              <a:off x="8489450" y="9153419"/>
              <a:ext cx="1841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Access Guest information </a:t>
              </a:r>
            </a:p>
          </p:txBody>
        </p:sp>
        <p:sp>
          <p:nvSpPr>
            <p:cNvPr id="2151" name="TextBox 2150">
              <a:extLst>
                <a:ext uri="{FF2B5EF4-FFF2-40B4-BE49-F238E27FC236}">
                  <a16:creationId xmlns:a16="http://schemas.microsoft.com/office/drawing/2014/main" id="{3E659CAE-B203-9441-740B-402687FB335C}"/>
                </a:ext>
              </a:extLst>
            </p:cNvPr>
            <p:cNvSpPr txBox="1"/>
            <p:nvPr/>
          </p:nvSpPr>
          <p:spPr>
            <a:xfrm>
              <a:off x="3100421" y="10360027"/>
              <a:ext cx="1705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Track occupancy</a:t>
              </a:r>
            </a:p>
          </p:txBody>
        </p:sp>
        <p:sp>
          <p:nvSpPr>
            <p:cNvPr id="2152" name="TextBox 2151">
              <a:extLst>
                <a:ext uri="{FF2B5EF4-FFF2-40B4-BE49-F238E27FC236}">
                  <a16:creationId xmlns:a16="http://schemas.microsoft.com/office/drawing/2014/main" id="{1F2F59E5-2157-87EF-5B15-CA994482AA55}"/>
                </a:ext>
              </a:extLst>
            </p:cNvPr>
            <p:cNvSpPr txBox="1"/>
            <p:nvPr/>
          </p:nvSpPr>
          <p:spPr>
            <a:xfrm>
              <a:off x="5837294" y="10353829"/>
              <a:ext cx="1519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pricing</a:t>
              </a:r>
            </a:p>
          </p:txBody>
        </p:sp>
        <p:sp>
          <p:nvSpPr>
            <p:cNvPr id="2153" name="TextBox 2152">
              <a:extLst>
                <a:ext uri="{FF2B5EF4-FFF2-40B4-BE49-F238E27FC236}">
                  <a16:creationId xmlns:a16="http://schemas.microsoft.com/office/drawing/2014/main" id="{21FB3AD1-F1DA-4449-7851-D0002B89B75C}"/>
                </a:ext>
              </a:extLst>
            </p:cNvPr>
            <p:cNvSpPr txBox="1"/>
            <p:nvPr/>
          </p:nvSpPr>
          <p:spPr>
            <a:xfrm>
              <a:off x="8570652" y="10170496"/>
              <a:ext cx="1596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Prevent Double bookings</a:t>
              </a:r>
            </a:p>
          </p:txBody>
        </p:sp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64894974-BE67-F3DF-65D4-D8050A924FF0}"/>
                </a:ext>
              </a:extLst>
            </p:cNvPr>
            <p:cNvSpPr txBox="1"/>
            <p:nvPr/>
          </p:nvSpPr>
          <p:spPr>
            <a:xfrm>
              <a:off x="3101441" y="11356028"/>
              <a:ext cx="22509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Analyze Employee performance</a:t>
              </a:r>
            </a:p>
          </p:txBody>
        </p:sp>
        <p:sp>
          <p:nvSpPr>
            <p:cNvPr id="2155" name="TextBox 2154">
              <a:extLst>
                <a:ext uri="{FF2B5EF4-FFF2-40B4-BE49-F238E27FC236}">
                  <a16:creationId xmlns:a16="http://schemas.microsoft.com/office/drawing/2014/main" id="{77D5610C-68E8-7AC9-0363-44F0796DBE33}"/>
                </a:ext>
              </a:extLst>
            </p:cNvPr>
            <p:cNvSpPr txBox="1"/>
            <p:nvPr/>
          </p:nvSpPr>
          <p:spPr>
            <a:xfrm>
              <a:off x="5809813" y="11392206"/>
              <a:ext cx="18279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Identify high-value customers</a:t>
              </a:r>
            </a:p>
          </p:txBody>
        </p:sp>
        <p:sp>
          <p:nvSpPr>
            <p:cNvPr id="2156" name="TextBox 2155">
              <a:extLst>
                <a:ext uri="{FF2B5EF4-FFF2-40B4-BE49-F238E27FC236}">
                  <a16:creationId xmlns:a16="http://schemas.microsoft.com/office/drawing/2014/main" id="{34FB66EA-AB60-CFAE-505E-B343852C5D8C}"/>
                </a:ext>
              </a:extLst>
            </p:cNvPr>
            <p:cNvSpPr txBox="1"/>
            <p:nvPr/>
          </p:nvSpPr>
          <p:spPr>
            <a:xfrm>
              <a:off x="8570652" y="11366803"/>
              <a:ext cx="16981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Room Pricing with trends</a:t>
              </a:r>
            </a:p>
          </p:txBody>
        </p:sp>
        <p:pic>
          <p:nvPicPr>
            <p:cNvPr id="2157" name="Picture 2" descr="Project manager">
              <a:extLst>
                <a:ext uri="{FF2B5EF4-FFF2-40B4-BE49-F238E27FC236}">
                  <a16:creationId xmlns:a16="http://schemas.microsoft.com/office/drawing/2014/main" id="{94F233EA-1DAB-4093-6533-58B132DE8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164" y="9070184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8" name="Picture 4" descr="Guest ">
              <a:extLst>
                <a:ext uri="{FF2B5EF4-FFF2-40B4-BE49-F238E27FC236}">
                  <a16:creationId xmlns:a16="http://schemas.microsoft.com/office/drawing/2014/main" id="{5EC2B780-5DAF-73D6-A2E7-36CD8F87F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464" y="9063130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9" name="Picture 6" descr="Information">
              <a:extLst>
                <a:ext uri="{FF2B5EF4-FFF2-40B4-BE49-F238E27FC236}">
                  <a16:creationId xmlns:a16="http://schemas.microsoft.com/office/drawing/2014/main" id="{92817DFA-E9B5-7ED2-706B-A19E0F194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1422" y="9063130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0" name="Picture 8" descr="Supply chain ">
              <a:extLst>
                <a:ext uri="{FF2B5EF4-FFF2-40B4-BE49-F238E27FC236}">
                  <a16:creationId xmlns:a16="http://schemas.microsoft.com/office/drawing/2014/main" id="{12DBCA3E-A807-940D-1A1F-669523D13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764" y="11422068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1" name="Picture 10" descr="Circuit ">
              <a:extLst>
                <a:ext uri="{FF2B5EF4-FFF2-40B4-BE49-F238E27FC236}">
                  <a16:creationId xmlns:a16="http://schemas.microsoft.com/office/drawing/2014/main" id="{CB176C17-0535-D951-0777-FD4ABBABE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438" y="10306254"/>
              <a:ext cx="725988" cy="72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2" name="Picture 12" descr="Price tag ">
              <a:extLst>
                <a:ext uri="{FF2B5EF4-FFF2-40B4-BE49-F238E27FC236}">
                  <a16:creationId xmlns:a16="http://schemas.microsoft.com/office/drawing/2014/main" id="{8DA315AB-D79C-DE91-F6CB-76C31D6F3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021" y="10281026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3" name="Picture 14" descr="Rating ">
              <a:extLst>
                <a:ext uri="{FF2B5EF4-FFF2-40B4-BE49-F238E27FC236}">
                  <a16:creationId xmlns:a16="http://schemas.microsoft.com/office/drawing/2014/main" id="{1EF9853E-89D4-8606-E4F9-1DBEA1BB6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164" y="1140956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4" name="Picture 16" descr="Warning ">
              <a:extLst>
                <a:ext uri="{FF2B5EF4-FFF2-40B4-BE49-F238E27FC236}">
                  <a16:creationId xmlns:a16="http://schemas.microsoft.com/office/drawing/2014/main" id="{3373E56F-D84B-4BEF-A3DF-33C6E8F17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5082" y="10270594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5" name="Picture 18" descr="Dollar ">
              <a:extLst>
                <a:ext uri="{FF2B5EF4-FFF2-40B4-BE49-F238E27FC236}">
                  <a16:creationId xmlns:a16="http://schemas.microsoft.com/office/drawing/2014/main" id="{CAE65C3B-2552-4729-2DD9-8EDB20CE9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1155" y="11466074"/>
              <a:ext cx="688050" cy="68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66" name="Rectangle 2165">
              <a:extLst>
                <a:ext uri="{FF2B5EF4-FFF2-40B4-BE49-F238E27FC236}">
                  <a16:creationId xmlns:a16="http://schemas.microsoft.com/office/drawing/2014/main" id="{30EE3450-3B64-A9C1-A2E5-6195B5390890}"/>
                </a:ext>
              </a:extLst>
            </p:cNvPr>
            <p:cNvSpPr/>
            <p:nvPr/>
          </p:nvSpPr>
          <p:spPr>
            <a:xfrm>
              <a:off x="3022868" y="12453724"/>
              <a:ext cx="4057908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Rectangle 2166">
              <a:extLst>
                <a:ext uri="{FF2B5EF4-FFF2-40B4-BE49-F238E27FC236}">
                  <a16:creationId xmlns:a16="http://schemas.microsoft.com/office/drawing/2014/main" id="{0C4062A1-8AE1-BBE6-78E8-44AF47C1E166}"/>
                </a:ext>
              </a:extLst>
            </p:cNvPr>
            <p:cNvSpPr/>
            <p:nvPr/>
          </p:nvSpPr>
          <p:spPr>
            <a:xfrm>
              <a:off x="7176977" y="12453724"/>
              <a:ext cx="3950525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TextBox 2167">
              <a:extLst>
                <a:ext uri="{FF2B5EF4-FFF2-40B4-BE49-F238E27FC236}">
                  <a16:creationId xmlns:a16="http://schemas.microsoft.com/office/drawing/2014/main" id="{0BD97C2B-43AC-536A-7569-4FB0CCF26AE4}"/>
                </a:ext>
              </a:extLst>
            </p:cNvPr>
            <p:cNvSpPr txBox="1"/>
            <p:nvPr/>
          </p:nvSpPr>
          <p:spPr>
            <a:xfrm>
              <a:off x="3095071" y="12538218"/>
              <a:ext cx="32307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Enforced data validation</a:t>
              </a:r>
            </a:p>
            <a:p>
              <a:r>
                <a:rPr lang="en-US" b="1" dirty="0">
                  <a:latin typeface="Century Gothic" panose="020B0502020202020204" pitchFamily="34" charset="0"/>
                </a:rPr>
                <a:t>rules &amp; secure sensitive Guest information </a:t>
              </a:r>
            </a:p>
          </p:txBody>
        </p:sp>
        <p:pic>
          <p:nvPicPr>
            <p:cNvPr id="2169" name="Picture 20" descr="Secure ">
              <a:extLst>
                <a:ext uri="{FF2B5EF4-FFF2-40B4-BE49-F238E27FC236}">
                  <a16:creationId xmlns:a16="http://schemas.microsoft.com/office/drawing/2014/main" id="{FD2C66A6-0C2E-6F52-31D7-D5A30E969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657" y="12647809"/>
              <a:ext cx="724005" cy="72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0" name="TextBox 2169">
              <a:extLst>
                <a:ext uri="{FF2B5EF4-FFF2-40B4-BE49-F238E27FC236}">
                  <a16:creationId xmlns:a16="http://schemas.microsoft.com/office/drawing/2014/main" id="{F76EA188-16AE-354B-4EA7-6A811BF30FD1}"/>
                </a:ext>
              </a:extLst>
            </p:cNvPr>
            <p:cNvSpPr txBox="1"/>
            <p:nvPr/>
          </p:nvSpPr>
          <p:spPr>
            <a:xfrm>
              <a:off x="7277399" y="12538218"/>
              <a:ext cx="22314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Dashboards for Room Sales &amp; Generate Reports</a:t>
              </a:r>
            </a:p>
          </p:txBody>
        </p:sp>
        <p:pic>
          <p:nvPicPr>
            <p:cNvPr id="2171" name="Picture 22" descr="Dashboard ">
              <a:extLst>
                <a:ext uri="{FF2B5EF4-FFF2-40B4-BE49-F238E27FC236}">
                  <a16:creationId xmlns:a16="http://schemas.microsoft.com/office/drawing/2014/main" id="{B21B5513-8D9E-D789-8BA8-64B4818C3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4779" y="1260341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73" name="Picture 14" descr="Luxury Hotel Photos, Download The BEST Free Luxury Hotel Stock Photos &amp; HD  Images">
            <a:extLst>
              <a:ext uri="{FF2B5EF4-FFF2-40B4-BE49-F238E27FC236}">
                <a16:creationId xmlns:a16="http://schemas.microsoft.com/office/drawing/2014/main" id="{0DA27CCB-47EC-E8F7-913F-A6BE97D04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grayscl/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65000"/>
                    </a14:imgEffect>
                    <a14:imgEffect>
                      <a14:brightnessContrast bright="-6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2" b="3921"/>
          <a:stretch/>
        </p:blipFill>
        <p:spPr bwMode="auto">
          <a:xfrm>
            <a:off x="-23480" y="-739171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4" name="TextBox 2173">
            <a:extLst>
              <a:ext uri="{FF2B5EF4-FFF2-40B4-BE49-F238E27FC236}">
                <a16:creationId xmlns:a16="http://schemas.microsoft.com/office/drawing/2014/main" id="{904DC2CC-3F94-F0C6-B0AC-05EEEAEFBF63}"/>
              </a:ext>
            </a:extLst>
          </p:cNvPr>
          <p:cNvSpPr txBox="1"/>
          <p:nvPr/>
        </p:nvSpPr>
        <p:spPr>
          <a:xfrm>
            <a:off x="-5999" y="-363911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  <a:cs typeface="Phosphate Solid" panose="02000506050000020004" pitchFamily="2" charset="77"/>
              </a:rPr>
              <a:t>DATA MANAGEMENT AND DATABASE DESIGN</a:t>
            </a:r>
          </a:p>
        </p:txBody>
      </p:sp>
      <p:sp>
        <p:nvSpPr>
          <p:cNvPr id="2175" name="TextBox 2174">
            <a:extLst>
              <a:ext uri="{FF2B5EF4-FFF2-40B4-BE49-F238E27FC236}">
                <a16:creationId xmlns:a16="http://schemas.microsoft.com/office/drawing/2014/main" id="{4084ECCD-094E-C6B2-7D58-39ADD9668645}"/>
              </a:ext>
            </a:extLst>
          </p:cNvPr>
          <p:cNvSpPr txBox="1"/>
          <p:nvPr/>
        </p:nvSpPr>
        <p:spPr>
          <a:xfrm>
            <a:off x="5666648" y="-2800357"/>
            <a:ext cx="8467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TEAM 19</a:t>
            </a:r>
          </a:p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Nikhil</a:t>
            </a:r>
          </a:p>
          <a:p>
            <a:pPr algn="ctr"/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Jash</a:t>
            </a:r>
            <a:endParaRPr lang="en-US" sz="140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Keshav</a:t>
            </a:r>
          </a:p>
          <a:p>
            <a:pPr algn="ctr"/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Aditya</a:t>
            </a:r>
          </a:p>
          <a:p>
            <a:pPr algn="ctr"/>
            <a:r>
              <a:rPr lang="en-US" sz="1400" err="1">
                <a:solidFill>
                  <a:schemeClr val="bg1">
                    <a:lumMod val="75000"/>
                  </a:schemeClr>
                </a:solidFill>
              </a:rPr>
              <a:t>Navisha</a:t>
            </a:r>
            <a:endParaRPr lang="en-US" sz="1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76" name="TextBox 2175">
            <a:extLst>
              <a:ext uri="{FF2B5EF4-FFF2-40B4-BE49-F238E27FC236}">
                <a16:creationId xmlns:a16="http://schemas.microsoft.com/office/drawing/2014/main" id="{1FA77AF2-708D-7FC1-0186-E86AFA553507}"/>
              </a:ext>
            </a:extLst>
          </p:cNvPr>
          <p:cNvSpPr txBox="1"/>
          <p:nvPr/>
        </p:nvSpPr>
        <p:spPr>
          <a:xfrm>
            <a:off x="-5999" y="-6068436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cs typeface="Rastanty Cortez" panose="020F0502020204030204" pitchFamily="34" charset="0"/>
              </a:rPr>
              <a:t>HOTEL MANAGEMENT </a:t>
            </a:r>
          </a:p>
          <a:p>
            <a:pPr algn="ctr"/>
            <a:r>
              <a:rPr lang="en-US" sz="600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cs typeface="Rastanty Cortez" panose="020F0502020204030204" pitchFamily="34" charset="0"/>
              </a:rPr>
              <a:t>SYSTEM</a:t>
            </a:r>
          </a:p>
        </p:txBody>
      </p:sp>
      <p:grpSp>
        <p:nvGrpSpPr>
          <p:cNvPr id="2177" name="Group 2176">
            <a:extLst>
              <a:ext uri="{FF2B5EF4-FFF2-40B4-BE49-F238E27FC236}">
                <a16:creationId xmlns:a16="http://schemas.microsoft.com/office/drawing/2014/main" id="{4DE5BF3C-BA91-14BD-158F-E11F5A2173BC}"/>
              </a:ext>
            </a:extLst>
          </p:cNvPr>
          <p:cNvGrpSpPr/>
          <p:nvPr/>
        </p:nvGrpSpPr>
        <p:grpSpPr>
          <a:xfrm>
            <a:off x="2834182" y="-7240398"/>
            <a:ext cx="6511637" cy="369332"/>
            <a:chOff x="2826327" y="217116"/>
            <a:chExt cx="6511637" cy="369332"/>
          </a:xfrm>
        </p:grpSpPr>
        <p:cxnSp>
          <p:nvCxnSpPr>
            <p:cNvPr id="2178" name="Straight Connector 2177">
              <a:extLst>
                <a:ext uri="{FF2B5EF4-FFF2-40B4-BE49-F238E27FC236}">
                  <a16:creationId xmlns:a16="http://schemas.microsoft.com/office/drawing/2014/main" id="{1E11EA54-550D-DF83-588F-9F3A949B7E3C}"/>
                </a:ext>
              </a:extLst>
            </p:cNvPr>
            <p:cNvCxnSpPr/>
            <p:nvPr/>
          </p:nvCxnSpPr>
          <p:spPr>
            <a:xfrm>
              <a:off x="2826327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9" name="TextBox 2178">
              <a:extLst>
                <a:ext uri="{FF2B5EF4-FFF2-40B4-BE49-F238E27FC236}">
                  <a16:creationId xmlns:a16="http://schemas.microsoft.com/office/drawing/2014/main" id="{F937A35E-A6A2-8267-E6CA-C901FCE3363C}"/>
                </a:ext>
              </a:extLst>
            </p:cNvPr>
            <p:cNvSpPr txBox="1"/>
            <p:nvPr/>
          </p:nvSpPr>
          <p:spPr>
            <a:xfrm flipH="1" flipV="1">
              <a:off x="5940440" y="217116"/>
              <a:ext cx="311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</a:p>
          </p:txBody>
        </p:sp>
        <p:cxnSp>
          <p:nvCxnSpPr>
            <p:cNvPr id="2180" name="Straight Connector 2179">
              <a:extLst>
                <a:ext uri="{FF2B5EF4-FFF2-40B4-BE49-F238E27FC236}">
                  <a16:creationId xmlns:a16="http://schemas.microsoft.com/office/drawing/2014/main" id="{F104EA28-FC76-B0A8-51C3-B6D2A16F3927}"/>
                </a:ext>
              </a:extLst>
            </p:cNvPr>
            <p:cNvCxnSpPr/>
            <p:nvPr/>
          </p:nvCxnSpPr>
          <p:spPr>
            <a:xfrm>
              <a:off x="6428509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1" name="Group 2180">
            <a:extLst>
              <a:ext uri="{FF2B5EF4-FFF2-40B4-BE49-F238E27FC236}">
                <a16:creationId xmlns:a16="http://schemas.microsoft.com/office/drawing/2014/main" id="{8E2B3F23-9729-BB44-6B9F-97C0085E56EF}"/>
              </a:ext>
            </a:extLst>
          </p:cNvPr>
          <p:cNvGrpSpPr/>
          <p:nvPr/>
        </p:nvGrpSpPr>
        <p:grpSpPr>
          <a:xfrm>
            <a:off x="2848036" y="-1038272"/>
            <a:ext cx="6511637" cy="369332"/>
            <a:chOff x="2826327" y="217116"/>
            <a:chExt cx="6511637" cy="369332"/>
          </a:xfrm>
        </p:grpSpPr>
        <p:cxnSp>
          <p:nvCxnSpPr>
            <p:cNvPr id="2182" name="Straight Connector 2181">
              <a:extLst>
                <a:ext uri="{FF2B5EF4-FFF2-40B4-BE49-F238E27FC236}">
                  <a16:creationId xmlns:a16="http://schemas.microsoft.com/office/drawing/2014/main" id="{85C60986-7575-C057-F42F-930C0B3590E1}"/>
                </a:ext>
              </a:extLst>
            </p:cNvPr>
            <p:cNvCxnSpPr/>
            <p:nvPr/>
          </p:nvCxnSpPr>
          <p:spPr>
            <a:xfrm>
              <a:off x="2826327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3" name="TextBox 2182">
              <a:extLst>
                <a:ext uri="{FF2B5EF4-FFF2-40B4-BE49-F238E27FC236}">
                  <a16:creationId xmlns:a16="http://schemas.microsoft.com/office/drawing/2014/main" id="{D6AC5438-8C31-A154-59C1-64FC04368D6F}"/>
                </a:ext>
              </a:extLst>
            </p:cNvPr>
            <p:cNvSpPr txBox="1"/>
            <p:nvPr/>
          </p:nvSpPr>
          <p:spPr>
            <a:xfrm flipH="1" flipV="1">
              <a:off x="5940440" y="217116"/>
              <a:ext cx="311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>
                      <a:lumMod val="75000"/>
                    </a:schemeClr>
                  </a:solidFill>
                </a:rPr>
                <a:t>x</a:t>
              </a:r>
            </a:p>
          </p:txBody>
        </p:sp>
        <p:cxnSp>
          <p:nvCxnSpPr>
            <p:cNvPr id="2184" name="Straight Connector 2183">
              <a:extLst>
                <a:ext uri="{FF2B5EF4-FFF2-40B4-BE49-F238E27FC236}">
                  <a16:creationId xmlns:a16="http://schemas.microsoft.com/office/drawing/2014/main" id="{529E3EB3-9909-5CD7-F3FB-74806C8BFFE2}"/>
                </a:ext>
              </a:extLst>
            </p:cNvPr>
            <p:cNvCxnSpPr/>
            <p:nvPr/>
          </p:nvCxnSpPr>
          <p:spPr>
            <a:xfrm>
              <a:off x="6428509" y="374073"/>
              <a:ext cx="29094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5" name="Straight Connector 2184">
            <a:extLst>
              <a:ext uri="{FF2B5EF4-FFF2-40B4-BE49-F238E27FC236}">
                <a16:creationId xmlns:a16="http://schemas.microsoft.com/office/drawing/2014/main" id="{E11CA63B-78B3-96BA-C222-D24E5B2D0A0B}"/>
              </a:ext>
            </a:extLst>
          </p:cNvPr>
          <p:cNvCxnSpPr>
            <a:cxnSpLocks/>
          </p:cNvCxnSpPr>
          <p:nvPr/>
        </p:nvCxnSpPr>
        <p:spPr>
          <a:xfrm>
            <a:off x="298801" y="-4869068"/>
            <a:ext cx="0" cy="22070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6" name="Straight Connector 2185">
            <a:extLst>
              <a:ext uri="{FF2B5EF4-FFF2-40B4-BE49-F238E27FC236}">
                <a16:creationId xmlns:a16="http://schemas.microsoft.com/office/drawing/2014/main" id="{94E9BE02-0F19-633C-A32A-6F5ECEC8AF87}"/>
              </a:ext>
            </a:extLst>
          </p:cNvPr>
          <p:cNvCxnSpPr>
            <a:cxnSpLocks/>
          </p:cNvCxnSpPr>
          <p:nvPr/>
        </p:nvCxnSpPr>
        <p:spPr>
          <a:xfrm>
            <a:off x="11950474" y="-4981498"/>
            <a:ext cx="0" cy="22070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46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CCA7E3-6B21-6A1D-E585-321628E0592D}"/>
              </a:ext>
            </a:extLst>
          </p:cNvPr>
          <p:cNvSpPr txBox="1"/>
          <p:nvPr/>
        </p:nvSpPr>
        <p:spPr>
          <a:xfrm>
            <a:off x="8798432" y="419674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 LEVEL DESIGN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17040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782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22680" y="338612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532680" y="1453465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7444F8-3000-DBBE-11EA-1B4BFE707627}"/>
              </a:ext>
            </a:extLst>
          </p:cNvPr>
          <p:cNvSpPr txBox="1"/>
          <p:nvPr/>
        </p:nvSpPr>
        <p:spPr>
          <a:xfrm>
            <a:off x="3036884" y="937809"/>
            <a:ext cx="4163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 Hotel Management System which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09" name="Group 2108">
            <a:extLst>
              <a:ext uri="{FF2B5EF4-FFF2-40B4-BE49-F238E27FC236}">
                <a16:creationId xmlns:a16="http://schemas.microsoft.com/office/drawing/2014/main" id="{5EB82C42-1EEE-A4A1-AF7C-16F649D754AC}"/>
              </a:ext>
            </a:extLst>
          </p:cNvPr>
          <p:cNvGrpSpPr/>
          <p:nvPr/>
        </p:nvGrpSpPr>
        <p:grpSpPr>
          <a:xfrm>
            <a:off x="3101294" y="1621944"/>
            <a:ext cx="8120888" cy="4647224"/>
            <a:chOff x="3101294" y="1621944"/>
            <a:chExt cx="8120888" cy="46472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540002-3608-59B7-5C64-CC15B28519EA}"/>
                </a:ext>
              </a:extLst>
            </p:cNvPr>
            <p:cNvSpPr/>
            <p:nvPr/>
          </p:nvSpPr>
          <p:spPr>
            <a:xfrm>
              <a:off x="3125750" y="1628630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EED90D-554B-0FD4-5D3A-9123D910B326}"/>
                </a:ext>
              </a:extLst>
            </p:cNvPr>
            <p:cNvSpPr/>
            <p:nvPr/>
          </p:nvSpPr>
          <p:spPr>
            <a:xfrm>
              <a:off x="5841974" y="1621944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A2320-3E6D-DB96-EB7C-BC41716FB360}"/>
                </a:ext>
              </a:extLst>
            </p:cNvPr>
            <p:cNvSpPr/>
            <p:nvPr/>
          </p:nvSpPr>
          <p:spPr>
            <a:xfrm>
              <a:off x="8558199" y="162239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397842-D645-B669-73EA-42CA977FD7A8}"/>
                </a:ext>
              </a:extLst>
            </p:cNvPr>
            <p:cNvSpPr/>
            <p:nvPr/>
          </p:nvSpPr>
          <p:spPr>
            <a:xfrm>
              <a:off x="3119436" y="281711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85B862-7BF6-0C12-7EAD-F1DC4BEC624B}"/>
                </a:ext>
              </a:extLst>
            </p:cNvPr>
            <p:cNvSpPr/>
            <p:nvPr/>
          </p:nvSpPr>
          <p:spPr>
            <a:xfrm>
              <a:off x="5835660" y="2810429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5A1713-A3C1-3E54-5177-0A99ED89C61C}"/>
                </a:ext>
              </a:extLst>
            </p:cNvPr>
            <p:cNvSpPr/>
            <p:nvPr/>
          </p:nvSpPr>
          <p:spPr>
            <a:xfrm>
              <a:off x="8551884" y="2810883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58F3FF-2023-D229-A30D-BA2E0400C7CB}"/>
                </a:ext>
              </a:extLst>
            </p:cNvPr>
            <p:cNvSpPr/>
            <p:nvPr/>
          </p:nvSpPr>
          <p:spPr>
            <a:xfrm>
              <a:off x="3101294" y="399534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765D54-BDF2-4659-4FA8-3A26890154D2}"/>
                </a:ext>
              </a:extLst>
            </p:cNvPr>
            <p:cNvSpPr/>
            <p:nvPr/>
          </p:nvSpPr>
          <p:spPr>
            <a:xfrm>
              <a:off x="5835660" y="3999887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4C2D3B1-E093-2E1C-0F94-173EF64B6E4F}"/>
                </a:ext>
              </a:extLst>
            </p:cNvPr>
            <p:cNvSpPr/>
            <p:nvPr/>
          </p:nvSpPr>
          <p:spPr>
            <a:xfrm>
              <a:off x="8570026" y="399534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A3D813-E623-E23E-9DC6-737B92204B47}"/>
                </a:ext>
              </a:extLst>
            </p:cNvPr>
            <p:cNvSpPr txBox="1"/>
            <p:nvPr/>
          </p:nvSpPr>
          <p:spPr>
            <a:xfrm>
              <a:off x="3189751" y="1896096"/>
              <a:ext cx="1697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Checks-In Guests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152E2C-7B01-20BD-8586-F675DD969EB9}"/>
                </a:ext>
              </a:extLst>
            </p:cNvPr>
            <p:cNvSpPr txBox="1"/>
            <p:nvPr/>
          </p:nvSpPr>
          <p:spPr>
            <a:xfrm>
              <a:off x="5931974" y="1855899"/>
              <a:ext cx="19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Manage reservation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CAC816-3071-F343-8F85-2F2F5E6C58D7}"/>
                </a:ext>
              </a:extLst>
            </p:cNvPr>
            <p:cNvSpPr txBox="1"/>
            <p:nvPr/>
          </p:nvSpPr>
          <p:spPr>
            <a:xfrm>
              <a:off x="8584130" y="1872846"/>
              <a:ext cx="1841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Access Guest information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2F9926-DB44-A15D-9099-0FC13FF8A601}"/>
                </a:ext>
              </a:extLst>
            </p:cNvPr>
            <p:cNvSpPr txBox="1"/>
            <p:nvPr/>
          </p:nvSpPr>
          <p:spPr>
            <a:xfrm>
              <a:off x="3195101" y="3079454"/>
              <a:ext cx="1705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Track occupancy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69FC66-C9BA-AE9F-C2FE-FF15A098E04D}"/>
                </a:ext>
              </a:extLst>
            </p:cNvPr>
            <p:cNvSpPr txBox="1"/>
            <p:nvPr/>
          </p:nvSpPr>
          <p:spPr>
            <a:xfrm>
              <a:off x="5931974" y="3073256"/>
              <a:ext cx="1519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pricing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E621EA-5E34-23CB-01C3-E8AD8F8E24A8}"/>
                </a:ext>
              </a:extLst>
            </p:cNvPr>
            <p:cNvSpPr txBox="1"/>
            <p:nvPr/>
          </p:nvSpPr>
          <p:spPr>
            <a:xfrm>
              <a:off x="8665332" y="2889923"/>
              <a:ext cx="1596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Prevent Double bookings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C1FD82-3224-103F-EA8B-B49568266447}"/>
                </a:ext>
              </a:extLst>
            </p:cNvPr>
            <p:cNvSpPr txBox="1"/>
            <p:nvPr/>
          </p:nvSpPr>
          <p:spPr>
            <a:xfrm>
              <a:off x="3196121" y="4075455"/>
              <a:ext cx="22509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Analyze Employee performance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8C1930-41BB-371C-F79D-B7C99C8BC798}"/>
                </a:ext>
              </a:extLst>
            </p:cNvPr>
            <p:cNvSpPr txBox="1"/>
            <p:nvPr/>
          </p:nvSpPr>
          <p:spPr>
            <a:xfrm>
              <a:off x="5904493" y="4111633"/>
              <a:ext cx="18279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Identify high-value customers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FE16DE-3E52-9863-0C6E-F4FC65C43203}"/>
                </a:ext>
              </a:extLst>
            </p:cNvPr>
            <p:cNvSpPr txBox="1"/>
            <p:nvPr/>
          </p:nvSpPr>
          <p:spPr>
            <a:xfrm>
              <a:off x="8665332" y="4086230"/>
              <a:ext cx="16981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Room Pricing with trends</a:t>
              </a:r>
            </a:p>
          </p:txBody>
        </p:sp>
        <p:pic>
          <p:nvPicPr>
            <p:cNvPr id="1026" name="Picture 2" descr="Project manager">
              <a:extLst>
                <a:ext uri="{FF2B5EF4-FFF2-40B4-BE49-F238E27FC236}">
                  <a16:creationId xmlns:a16="http://schemas.microsoft.com/office/drawing/2014/main" id="{737FDAA9-7F44-021F-E491-536924EB4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44" y="178961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uest ">
              <a:extLst>
                <a:ext uri="{FF2B5EF4-FFF2-40B4-BE49-F238E27FC236}">
                  <a16:creationId xmlns:a16="http://schemas.microsoft.com/office/drawing/2014/main" id="{1FD81FCB-1953-CCE1-B7BC-D9A1A1319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144" y="178255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nformation">
              <a:extLst>
                <a:ext uri="{FF2B5EF4-FFF2-40B4-BE49-F238E27FC236}">
                  <a16:creationId xmlns:a16="http://schemas.microsoft.com/office/drawing/2014/main" id="{47C230B2-D9FE-B468-7431-292FC14A9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6102" y="178255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upply chain ">
              <a:extLst>
                <a:ext uri="{FF2B5EF4-FFF2-40B4-BE49-F238E27FC236}">
                  <a16:creationId xmlns:a16="http://schemas.microsoft.com/office/drawing/2014/main" id="{092E6F76-1D54-22B1-3ABD-1BA1531D4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444" y="4141495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ircuit ">
              <a:extLst>
                <a:ext uri="{FF2B5EF4-FFF2-40B4-BE49-F238E27FC236}">
                  <a16:creationId xmlns:a16="http://schemas.microsoft.com/office/drawing/2014/main" id="{191C606F-157C-8C34-7D39-D88EB0F92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118" y="3025681"/>
              <a:ext cx="725988" cy="72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Price tag ">
              <a:extLst>
                <a:ext uri="{FF2B5EF4-FFF2-40B4-BE49-F238E27FC236}">
                  <a16:creationId xmlns:a16="http://schemas.microsoft.com/office/drawing/2014/main" id="{C8027D23-9DEA-4E79-C00F-F3EAF1E81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701" y="3000453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ating ">
              <a:extLst>
                <a:ext uri="{FF2B5EF4-FFF2-40B4-BE49-F238E27FC236}">
                  <a16:creationId xmlns:a16="http://schemas.microsoft.com/office/drawing/2014/main" id="{8F6C2E1A-2680-4846-712D-3FD9F3683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44" y="4128994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Warning ">
              <a:extLst>
                <a:ext uri="{FF2B5EF4-FFF2-40B4-BE49-F238E27FC236}">
                  <a16:creationId xmlns:a16="http://schemas.microsoft.com/office/drawing/2014/main" id="{0702F5AA-54D4-B97F-ADC3-13F43A4CD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9762" y="299002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ollar ">
              <a:extLst>
                <a:ext uri="{FF2B5EF4-FFF2-40B4-BE49-F238E27FC236}">
                  <a16:creationId xmlns:a16="http://schemas.microsoft.com/office/drawing/2014/main" id="{773D866E-2F3C-54F8-C764-369FA48C9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5835" y="4185501"/>
              <a:ext cx="688050" cy="68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C632718-4D85-752D-FFF3-6717594CEA84}"/>
                </a:ext>
              </a:extLst>
            </p:cNvPr>
            <p:cNvSpPr/>
            <p:nvPr/>
          </p:nvSpPr>
          <p:spPr>
            <a:xfrm>
              <a:off x="3117548" y="5173151"/>
              <a:ext cx="4057908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C6A6747-7B4C-7D31-3073-7E03AE8F4210}"/>
                </a:ext>
              </a:extLst>
            </p:cNvPr>
            <p:cNvSpPr/>
            <p:nvPr/>
          </p:nvSpPr>
          <p:spPr>
            <a:xfrm>
              <a:off x="7271657" y="5173151"/>
              <a:ext cx="3950525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3FE284-679E-0A57-CE24-2E859DB0EF3C}"/>
                </a:ext>
              </a:extLst>
            </p:cNvPr>
            <p:cNvSpPr txBox="1"/>
            <p:nvPr/>
          </p:nvSpPr>
          <p:spPr>
            <a:xfrm>
              <a:off x="3189751" y="5257645"/>
              <a:ext cx="32307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Enforced data validation</a:t>
              </a:r>
            </a:p>
            <a:p>
              <a:r>
                <a:rPr lang="en-US" b="1" dirty="0">
                  <a:latin typeface="Century Gothic" panose="020B0502020202020204" pitchFamily="34" charset="0"/>
                </a:rPr>
                <a:t>rules &amp; secure sensitive Guest information </a:t>
              </a:r>
            </a:p>
          </p:txBody>
        </p:sp>
        <p:pic>
          <p:nvPicPr>
            <p:cNvPr id="1044" name="Picture 20" descr="Secure ">
              <a:extLst>
                <a:ext uri="{FF2B5EF4-FFF2-40B4-BE49-F238E27FC236}">
                  <a16:creationId xmlns:a16="http://schemas.microsoft.com/office/drawing/2014/main" id="{43E7EAA5-D4BD-2A9D-F09B-ADEDE2E58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337" y="5367236"/>
              <a:ext cx="724005" cy="72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3ED8B38-F0F7-77DC-75E7-99B16AA668FA}"/>
                </a:ext>
              </a:extLst>
            </p:cNvPr>
            <p:cNvSpPr txBox="1"/>
            <p:nvPr/>
          </p:nvSpPr>
          <p:spPr>
            <a:xfrm>
              <a:off x="7372079" y="5257645"/>
              <a:ext cx="22314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Dashboards for Room Sales &amp; Generate Reports</a:t>
              </a:r>
            </a:p>
          </p:txBody>
        </p:sp>
        <p:pic>
          <p:nvPicPr>
            <p:cNvPr id="1046" name="Picture 22" descr="Dashboard ">
              <a:extLst>
                <a:ext uri="{FF2B5EF4-FFF2-40B4-BE49-F238E27FC236}">
                  <a16:creationId xmlns:a16="http://schemas.microsoft.com/office/drawing/2014/main" id="{0AFE4200-6D38-89C0-5ADC-050B860F3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9459" y="5322838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2080" name="TextBox 2079">
            <a:extLst>
              <a:ext uri="{FF2B5EF4-FFF2-40B4-BE49-F238E27FC236}">
                <a16:creationId xmlns:a16="http://schemas.microsoft.com/office/drawing/2014/main" id="{9E55DE64-6CD1-2AAC-E184-AC9F4CB3DD57}"/>
              </a:ext>
            </a:extLst>
          </p:cNvPr>
          <p:cNvSpPr txBox="1"/>
          <p:nvPr/>
        </p:nvSpPr>
        <p:spPr>
          <a:xfrm>
            <a:off x="9789305" y="-6906474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OBJECTIVES</a:t>
            </a:r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7C73AADE-3E74-6B6F-152C-B578935BD5B0}"/>
              </a:ext>
            </a:extLst>
          </p:cNvPr>
          <p:cNvGrpSpPr/>
          <p:nvPr/>
        </p:nvGrpSpPr>
        <p:grpSpPr>
          <a:xfrm>
            <a:off x="3566290" y="-6096741"/>
            <a:ext cx="362153" cy="4584175"/>
            <a:chOff x="1763379" y="1391055"/>
            <a:chExt cx="362153" cy="4584175"/>
          </a:xfrm>
        </p:grpSpPr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B923EA50-DE2D-5024-7A39-BD9F1A56DC10}"/>
                </a:ext>
              </a:extLst>
            </p:cNvPr>
            <p:cNvCxnSpPr>
              <a:cxnSpLocks/>
            </p:cNvCxnSpPr>
            <p:nvPr/>
          </p:nvCxnSpPr>
          <p:spPr>
            <a:xfrm>
              <a:off x="1945532" y="1391055"/>
              <a:ext cx="0" cy="451363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522DFFBA-7300-06AE-2114-774D2449232D}"/>
                </a:ext>
              </a:extLst>
            </p:cNvPr>
            <p:cNvSpPr/>
            <p:nvPr/>
          </p:nvSpPr>
          <p:spPr>
            <a:xfrm>
              <a:off x="1765532" y="1391055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Oval 2083">
              <a:extLst>
                <a:ext uri="{FF2B5EF4-FFF2-40B4-BE49-F238E27FC236}">
                  <a16:creationId xmlns:a16="http://schemas.microsoft.com/office/drawing/2014/main" id="{71DAD90A-1123-60C5-5392-DC82CA59C9EB}"/>
                </a:ext>
              </a:extLst>
            </p:cNvPr>
            <p:cNvSpPr/>
            <p:nvPr/>
          </p:nvSpPr>
          <p:spPr>
            <a:xfrm>
              <a:off x="1763379" y="2595391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Oval 2084">
              <a:extLst>
                <a:ext uri="{FF2B5EF4-FFF2-40B4-BE49-F238E27FC236}">
                  <a16:creationId xmlns:a16="http://schemas.microsoft.com/office/drawing/2014/main" id="{298F2BB3-E541-0982-88CA-707741F63BD0}"/>
                </a:ext>
              </a:extLst>
            </p:cNvPr>
            <p:cNvSpPr/>
            <p:nvPr/>
          </p:nvSpPr>
          <p:spPr>
            <a:xfrm>
              <a:off x="1763379" y="320325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Oval 2085">
              <a:extLst>
                <a:ext uri="{FF2B5EF4-FFF2-40B4-BE49-F238E27FC236}">
                  <a16:creationId xmlns:a16="http://schemas.microsoft.com/office/drawing/2014/main" id="{453DE054-F312-49CF-6487-248CEAF49F24}"/>
                </a:ext>
              </a:extLst>
            </p:cNvPr>
            <p:cNvSpPr/>
            <p:nvPr/>
          </p:nvSpPr>
          <p:spPr>
            <a:xfrm>
              <a:off x="1763379" y="1987532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850299D6-3099-5648-63B8-A43BF1A50D5C}"/>
                </a:ext>
              </a:extLst>
            </p:cNvPr>
            <p:cNvSpPr/>
            <p:nvPr/>
          </p:nvSpPr>
          <p:spPr>
            <a:xfrm>
              <a:off x="1763379" y="381110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Oval 2087">
              <a:extLst>
                <a:ext uri="{FF2B5EF4-FFF2-40B4-BE49-F238E27FC236}">
                  <a16:creationId xmlns:a16="http://schemas.microsoft.com/office/drawing/2014/main" id="{80FEBC82-B522-F445-CF46-82CF1D28002F}"/>
                </a:ext>
              </a:extLst>
            </p:cNvPr>
            <p:cNvSpPr/>
            <p:nvPr/>
          </p:nvSpPr>
          <p:spPr>
            <a:xfrm>
              <a:off x="1763379" y="4418968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Oval 2088">
              <a:extLst>
                <a:ext uri="{FF2B5EF4-FFF2-40B4-BE49-F238E27FC236}">
                  <a16:creationId xmlns:a16="http://schemas.microsoft.com/office/drawing/2014/main" id="{AAB37365-DF3F-8028-2E51-15F9715B752B}"/>
                </a:ext>
              </a:extLst>
            </p:cNvPr>
            <p:cNvSpPr/>
            <p:nvPr/>
          </p:nvSpPr>
          <p:spPr>
            <a:xfrm>
              <a:off x="1763379" y="5017099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Oval 2089">
              <a:extLst>
                <a:ext uri="{FF2B5EF4-FFF2-40B4-BE49-F238E27FC236}">
                  <a16:creationId xmlns:a16="http://schemas.microsoft.com/office/drawing/2014/main" id="{BFD37617-4B6A-9275-2ED9-6E2CFF9B01CD}"/>
                </a:ext>
              </a:extLst>
            </p:cNvPr>
            <p:cNvSpPr/>
            <p:nvPr/>
          </p:nvSpPr>
          <p:spPr>
            <a:xfrm>
              <a:off x="1763379" y="5615230"/>
              <a:ext cx="360000" cy="36000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1" name="TextBox 2090">
            <a:extLst>
              <a:ext uri="{FF2B5EF4-FFF2-40B4-BE49-F238E27FC236}">
                <a16:creationId xmlns:a16="http://schemas.microsoft.com/office/drawing/2014/main" id="{A8E90017-6A71-9EB7-2CA5-A9526B4A011C}"/>
              </a:ext>
            </a:extLst>
          </p:cNvPr>
          <p:cNvSpPr txBox="1"/>
          <p:nvPr/>
        </p:nvSpPr>
        <p:spPr>
          <a:xfrm>
            <a:off x="4119706" y="-5913166"/>
            <a:ext cx="377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Streamline Guest Management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7F5AA988-382F-C06A-82FC-9423E487904F}"/>
              </a:ext>
            </a:extLst>
          </p:cNvPr>
          <p:cNvSpPr txBox="1"/>
          <p:nvPr/>
        </p:nvSpPr>
        <p:spPr>
          <a:xfrm>
            <a:off x="4451203" y="-5408631"/>
            <a:ext cx="3395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Optimize Room Occupancy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5E0E9DC0-0FC0-D2C6-91F3-0E57156EDB8C}"/>
              </a:ext>
            </a:extLst>
          </p:cNvPr>
          <p:cNvSpPr txBox="1"/>
          <p:nvPr/>
        </p:nvSpPr>
        <p:spPr>
          <a:xfrm>
            <a:off x="4839089" y="-4849590"/>
            <a:ext cx="329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Enhance Guest Experience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6711DF5B-52C2-11AD-5546-26B12BCCEF7D}"/>
              </a:ext>
            </a:extLst>
          </p:cNvPr>
          <p:cNvSpPr txBox="1"/>
          <p:nvPr/>
        </p:nvSpPr>
        <p:spPr>
          <a:xfrm>
            <a:off x="5208581" y="-4321522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Ensure Data Integrity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00F7B3E5-CBB6-CAB1-BC96-FA2099AFCB26}"/>
              </a:ext>
            </a:extLst>
          </p:cNvPr>
          <p:cNvSpPr txBox="1"/>
          <p:nvPr/>
        </p:nvSpPr>
        <p:spPr>
          <a:xfrm>
            <a:off x="5543609" y="-3804653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Validation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6" name="TextBox 2095">
            <a:extLst>
              <a:ext uri="{FF2B5EF4-FFF2-40B4-BE49-F238E27FC236}">
                <a16:creationId xmlns:a16="http://schemas.microsoft.com/office/drawing/2014/main" id="{A2E5AFAF-39EA-909A-2618-DBDB754A4FCE}"/>
              </a:ext>
            </a:extLst>
          </p:cNvPr>
          <p:cNvSpPr txBox="1"/>
          <p:nvPr/>
        </p:nvSpPr>
        <p:spPr>
          <a:xfrm>
            <a:off x="5790969" y="-3244362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Enrich Data Analysis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F13304E6-3DD3-D397-CA0A-43232F3E9969}"/>
              </a:ext>
            </a:extLst>
          </p:cNvPr>
          <p:cNvSpPr txBox="1"/>
          <p:nvPr/>
        </p:nvSpPr>
        <p:spPr>
          <a:xfrm>
            <a:off x="6207924" y="-2720709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Security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9B47F227-65D1-1021-5790-D0B432F192A3}"/>
              </a:ext>
            </a:extLst>
          </p:cNvPr>
          <p:cNvSpPr txBox="1"/>
          <p:nvPr/>
        </p:nvSpPr>
        <p:spPr>
          <a:xfrm>
            <a:off x="6482147" y="-2239040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Improve Search Performance 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F75674-670C-647C-CA3B-890A99E3CA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59702" y="8258690"/>
            <a:ext cx="6136402" cy="59027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8D6E9D-2B25-D71A-362A-283877055CC8}"/>
              </a:ext>
            </a:extLst>
          </p:cNvPr>
          <p:cNvSpPr txBox="1"/>
          <p:nvPr/>
        </p:nvSpPr>
        <p:spPr>
          <a:xfrm>
            <a:off x="10543257" y="7566690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EERD</a:t>
            </a:r>
          </a:p>
        </p:txBody>
      </p:sp>
    </p:spTree>
    <p:extLst>
      <p:ext uri="{BB962C8B-B14F-4D97-AF65-F5344CB8AC3E}">
        <p14:creationId xmlns:p14="http://schemas.microsoft.com/office/powerpoint/2010/main" val="65942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CCA7E3-6B21-6A1D-E585-321628E0592D}"/>
              </a:ext>
            </a:extLst>
          </p:cNvPr>
          <p:cNvSpPr txBox="1"/>
          <p:nvPr/>
        </p:nvSpPr>
        <p:spPr>
          <a:xfrm>
            <a:off x="10522530" y="560506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EERD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782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22680" y="338612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1087" name="TextBox 1086">
            <a:extLst>
              <a:ext uri="{FF2B5EF4-FFF2-40B4-BE49-F238E27FC236}">
                <a16:creationId xmlns:a16="http://schemas.microsoft.com/office/drawing/2014/main" id="{CCD0FDD2-5F10-778F-1956-1DAC8F1E0C53}"/>
              </a:ext>
            </a:extLst>
          </p:cNvPr>
          <p:cNvSpPr txBox="1"/>
          <p:nvPr/>
        </p:nvSpPr>
        <p:spPr>
          <a:xfrm>
            <a:off x="8385728" y="-6840935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 LEVEL DESIGN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DE6F672E-E8A3-7178-98A5-EC0EB4339B33}"/>
              </a:ext>
            </a:extLst>
          </p:cNvPr>
          <p:cNvSpPr txBox="1"/>
          <p:nvPr/>
        </p:nvSpPr>
        <p:spPr>
          <a:xfrm>
            <a:off x="2624180" y="-6322800"/>
            <a:ext cx="4163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 Hotel Management System which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985B077A-98B2-1846-7B65-AD940C77E3C3}"/>
              </a:ext>
            </a:extLst>
          </p:cNvPr>
          <p:cNvGrpSpPr/>
          <p:nvPr/>
        </p:nvGrpSpPr>
        <p:grpSpPr>
          <a:xfrm>
            <a:off x="3174901" y="-5671779"/>
            <a:ext cx="8120888" cy="4647224"/>
            <a:chOff x="3101294" y="1621944"/>
            <a:chExt cx="8120888" cy="4647224"/>
          </a:xfrm>
        </p:grpSpPr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FE2CC774-1628-9CD8-E66A-4800D592BC9F}"/>
                </a:ext>
              </a:extLst>
            </p:cNvPr>
            <p:cNvSpPr/>
            <p:nvPr/>
          </p:nvSpPr>
          <p:spPr>
            <a:xfrm>
              <a:off x="3125750" y="1628630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4FAAA4EC-C284-E4D0-8B71-B32C96C394FE}"/>
                </a:ext>
              </a:extLst>
            </p:cNvPr>
            <p:cNvSpPr/>
            <p:nvPr/>
          </p:nvSpPr>
          <p:spPr>
            <a:xfrm>
              <a:off x="5841974" y="1621944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3AA4DBB3-C669-7CB1-AFBD-5BA8FDE9AC76}"/>
                </a:ext>
              </a:extLst>
            </p:cNvPr>
            <p:cNvSpPr/>
            <p:nvPr/>
          </p:nvSpPr>
          <p:spPr>
            <a:xfrm>
              <a:off x="8558199" y="1622398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A04CD406-0762-9EB2-B00F-9719FAB5743C}"/>
                </a:ext>
              </a:extLst>
            </p:cNvPr>
            <p:cNvSpPr/>
            <p:nvPr/>
          </p:nvSpPr>
          <p:spPr>
            <a:xfrm>
              <a:off x="3119436" y="281711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0BB0DAB6-B91D-8D84-D648-B0DA007FF7A5}"/>
                </a:ext>
              </a:extLst>
            </p:cNvPr>
            <p:cNvSpPr/>
            <p:nvPr/>
          </p:nvSpPr>
          <p:spPr>
            <a:xfrm>
              <a:off x="5835660" y="2810429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7BCEDABE-588D-508E-613B-B93854F50452}"/>
                </a:ext>
              </a:extLst>
            </p:cNvPr>
            <p:cNvSpPr/>
            <p:nvPr/>
          </p:nvSpPr>
          <p:spPr>
            <a:xfrm>
              <a:off x="8551884" y="2810883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4E0BA48F-2FD2-223D-3FE6-5151304EF52C}"/>
                </a:ext>
              </a:extLst>
            </p:cNvPr>
            <p:cNvSpPr/>
            <p:nvPr/>
          </p:nvSpPr>
          <p:spPr>
            <a:xfrm>
              <a:off x="3101294" y="399534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E3CE2F73-95D1-0954-A6D4-7B6D0B448D8D}"/>
                </a:ext>
              </a:extLst>
            </p:cNvPr>
            <p:cNvSpPr/>
            <p:nvPr/>
          </p:nvSpPr>
          <p:spPr>
            <a:xfrm>
              <a:off x="5835660" y="3999887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C8D3DF59-66DC-CD37-C68C-7AC8404EBC5B}"/>
                </a:ext>
              </a:extLst>
            </p:cNvPr>
            <p:cNvSpPr/>
            <p:nvPr/>
          </p:nvSpPr>
          <p:spPr>
            <a:xfrm>
              <a:off x="8570026" y="3995345"/>
              <a:ext cx="2652156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28C184BF-E024-BDA6-51F5-2F133F89E38B}"/>
                </a:ext>
              </a:extLst>
            </p:cNvPr>
            <p:cNvSpPr txBox="1"/>
            <p:nvPr/>
          </p:nvSpPr>
          <p:spPr>
            <a:xfrm>
              <a:off x="3189751" y="1896096"/>
              <a:ext cx="1697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Checks-In Guests</a:t>
              </a: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E24609E1-8A2D-39AC-8103-9661A7298370}"/>
                </a:ext>
              </a:extLst>
            </p:cNvPr>
            <p:cNvSpPr txBox="1"/>
            <p:nvPr/>
          </p:nvSpPr>
          <p:spPr>
            <a:xfrm>
              <a:off x="5931974" y="1855899"/>
              <a:ext cx="1910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Manage reservation</a:t>
              </a:r>
            </a:p>
          </p:txBody>
        </p:sp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A8F0A311-75C6-781B-14AE-82F121D9C725}"/>
                </a:ext>
              </a:extLst>
            </p:cNvPr>
            <p:cNvSpPr txBox="1"/>
            <p:nvPr/>
          </p:nvSpPr>
          <p:spPr>
            <a:xfrm>
              <a:off x="8584130" y="1872846"/>
              <a:ext cx="1841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Access Guest information </a:t>
              </a:r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3FCD9E3B-3DB2-8BC2-E290-0A7B42BCDF37}"/>
                </a:ext>
              </a:extLst>
            </p:cNvPr>
            <p:cNvSpPr txBox="1"/>
            <p:nvPr/>
          </p:nvSpPr>
          <p:spPr>
            <a:xfrm>
              <a:off x="3195101" y="3079454"/>
              <a:ext cx="1705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Track occupancy</a:t>
              </a:r>
            </a:p>
          </p:txBody>
        </p:sp>
        <p:sp>
          <p:nvSpPr>
            <p:cNvPr id="1103" name="TextBox 1102">
              <a:extLst>
                <a:ext uri="{FF2B5EF4-FFF2-40B4-BE49-F238E27FC236}">
                  <a16:creationId xmlns:a16="http://schemas.microsoft.com/office/drawing/2014/main" id="{11B526FC-60BE-ED0F-7832-D6D686FC8703}"/>
                </a:ext>
              </a:extLst>
            </p:cNvPr>
            <p:cNvSpPr txBox="1"/>
            <p:nvPr/>
          </p:nvSpPr>
          <p:spPr>
            <a:xfrm>
              <a:off x="5931974" y="3073256"/>
              <a:ext cx="1519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pricing</a:t>
              </a:r>
            </a:p>
          </p:txBody>
        </p:sp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95FBC622-F0E5-1B6E-F7C9-5C9BB7579A37}"/>
                </a:ext>
              </a:extLst>
            </p:cNvPr>
            <p:cNvSpPr txBox="1"/>
            <p:nvPr/>
          </p:nvSpPr>
          <p:spPr>
            <a:xfrm>
              <a:off x="8665332" y="2889923"/>
              <a:ext cx="159672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Prevent Double bookings</a:t>
              </a:r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E666A91A-271D-C2B2-4135-74BB44A08320}"/>
                </a:ext>
              </a:extLst>
            </p:cNvPr>
            <p:cNvSpPr txBox="1"/>
            <p:nvPr/>
          </p:nvSpPr>
          <p:spPr>
            <a:xfrm>
              <a:off x="3196121" y="4075455"/>
              <a:ext cx="22509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Analyze Employee performance</a:t>
              </a:r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1E76F058-B6DD-F969-AEA5-18EA6550DE80}"/>
                </a:ext>
              </a:extLst>
            </p:cNvPr>
            <p:cNvSpPr txBox="1"/>
            <p:nvPr/>
          </p:nvSpPr>
          <p:spPr>
            <a:xfrm>
              <a:off x="5904493" y="4111633"/>
              <a:ext cx="18279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Identify high-value customers</a:t>
              </a:r>
            </a:p>
          </p:txBody>
        </p: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7FE7D394-A028-6A8B-F998-7E1E3ECA2BD1}"/>
                </a:ext>
              </a:extLst>
            </p:cNvPr>
            <p:cNvSpPr txBox="1"/>
            <p:nvPr/>
          </p:nvSpPr>
          <p:spPr>
            <a:xfrm>
              <a:off x="8665332" y="4086230"/>
              <a:ext cx="16981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Optimize Room Pricing with trends</a:t>
              </a:r>
            </a:p>
          </p:txBody>
        </p:sp>
        <p:pic>
          <p:nvPicPr>
            <p:cNvPr id="1108" name="Picture 2" descr="Project manager">
              <a:extLst>
                <a:ext uri="{FF2B5EF4-FFF2-40B4-BE49-F238E27FC236}">
                  <a16:creationId xmlns:a16="http://schemas.microsoft.com/office/drawing/2014/main" id="{01A9F5C6-945E-A4F5-5EF5-1874A1F5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44" y="178961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9" name="Picture 4" descr="Guest ">
              <a:extLst>
                <a:ext uri="{FF2B5EF4-FFF2-40B4-BE49-F238E27FC236}">
                  <a16:creationId xmlns:a16="http://schemas.microsoft.com/office/drawing/2014/main" id="{C7F00CBF-7028-F3D9-6C3B-2EA13975A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144" y="178255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0" name="Picture 6" descr="Information">
              <a:extLst>
                <a:ext uri="{FF2B5EF4-FFF2-40B4-BE49-F238E27FC236}">
                  <a16:creationId xmlns:a16="http://schemas.microsoft.com/office/drawing/2014/main" id="{EA4D872D-A528-7400-A3DD-016E808C3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6102" y="178255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1" name="Picture 8" descr="Supply chain ">
              <a:extLst>
                <a:ext uri="{FF2B5EF4-FFF2-40B4-BE49-F238E27FC236}">
                  <a16:creationId xmlns:a16="http://schemas.microsoft.com/office/drawing/2014/main" id="{986DAD8B-4B9A-355D-C596-C85119B49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444" y="4141495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2" name="Picture 10" descr="Circuit ">
              <a:extLst>
                <a:ext uri="{FF2B5EF4-FFF2-40B4-BE49-F238E27FC236}">
                  <a16:creationId xmlns:a16="http://schemas.microsoft.com/office/drawing/2014/main" id="{17F5AC7A-EAF0-6A12-107A-7E9498798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118" y="3025681"/>
              <a:ext cx="725988" cy="72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3" name="Picture 12" descr="Price tag ">
              <a:extLst>
                <a:ext uri="{FF2B5EF4-FFF2-40B4-BE49-F238E27FC236}">
                  <a16:creationId xmlns:a16="http://schemas.microsoft.com/office/drawing/2014/main" id="{B683DEC5-D287-2098-F290-74D04075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701" y="3000453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4" name="Picture 14" descr="Rating ">
              <a:extLst>
                <a:ext uri="{FF2B5EF4-FFF2-40B4-BE49-F238E27FC236}">
                  <a16:creationId xmlns:a16="http://schemas.microsoft.com/office/drawing/2014/main" id="{D3DFF5B2-7458-2BF4-CF56-BC7B0BA87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844" y="4128994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5" name="Picture 16" descr="Warning ">
              <a:extLst>
                <a:ext uri="{FF2B5EF4-FFF2-40B4-BE49-F238E27FC236}">
                  <a16:creationId xmlns:a16="http://schemas.microsoft.com/office/drawing/2014/main" id="{7F11497F-66E6-6EE0-9294-6BB5C2C55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9762" y="2990021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6" name="Picture 18" descr="Dollar ">
              <a:extLst>
                <a:ext uri="{FF2B5EF4-FFF2-40B4-BE49-F238E27FC236}">
                  <a16:creationId xmlns:a16="http://schemas.microsoft.com/office/drawing/2014/main" id="{5A6C7722-6456-FA57-4B5F-7AEF193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5835" y="4185501"/>
              <a:ext cx="688050" cy="68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581F1923-E408-C2A1-7316-11D9E340C26F}"/>
                </a:ext>
              </a:extLst>
            </p:cNvPr>
            <p:cNvSpPr/>
            <p:nvPr/>
          </p:nvSpPr>
          <p:spPr>
            <a:xfrm>
              <a:off x="3117548" y="5173151"/>
              <a:ext cx="4057908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8EDD7FA6-BEC8-AD7D-6852-06276C49375E}"/>
                </a:ext>
              </a:extLst>
            </p:cNvPr>
            <p:cNvSpPr/>
            <p:nvPr/>
          </p:nvSpPr>
          <p:spPr>
            <a:xfrm>
              <a:off x="7271657" y="5173151"/>
              <a:ext cx="3950525" cy="10960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90CF1730-3CFD-D7AC-47C8-894EECFCC04E}"/>
                </a:ext>
              </a:extLst>
            </p:cNvPr>
            <p:cNvSpPr txBox="1"/>
            <p:nvPr/>
          </p:nvSpPr>
          <p:spPr>
            <a:xfrm>
              <a:off x="3189751" y="5257645"/>
              <a:ext cx="32307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Enforced data validation</a:t>
              </a:r>
            </a:p>
            <a:p>
              <a:r>
                <a:rPr lang="en-US" b="1" dirty="0">
                  <a:latin typeface="Century Gothic" panose="020B0502020202020204" pitchFamily="34" charset="0"/>
                </a:rPr>
                <a:t>rules &amp; secure sensitive Guest information </a:t>
              </a:r>
            </a:p>
          </p:txBody>
        </p:sp>
        <p:pic>
          <p:nvPicPr>
            <p:cNvPr id="1120" name="Picture 20" descr="Secure ">
              <a:extLst>
                <a:ext uri="{FF2B5EF4-FFF2-40B4-BE49-F238E27FC236}">
                  <a16:creationId xmlns:a16="http://schemas.microsoft.com/office/drawing/2014/main" id="{BE5C0D14-6E01-5248-E51B-C8AC10F88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337" y="5367236"/>
              <a:ext cx="724005" cy="724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84DF62A8-ED44-D296-1050-631B72C0E425}"/>
                </a:ext>
              </a:extLst>
            </p:cNvPr>
            <p:cNvSpPr txBox="1"/>
            <p:nvPr/>
          </p:nvSpPr>
          <p:spPr>
            <a:xfrm>
              <a:off x="7372079" y="5257645"/>
              <a:ext cx="22314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</a:rPr>
                <a:t>Dashboards for Room Sales &amp; Generate Reports</a:t>
              </a:r>
            </a:p>
          </p:txBody>
        </p:sp>
        <p:pic>
          <p:nvPicPr>
            <p:cNvPr id="1122" name="Picture 22" descr="Dashboard ">
              <a:extLst>
                <a:ext uri="{FF2B5EF4-FFF2-40B4-BE49-F238E27FC236}">
                  <a16:creationId xmlns:a16="http://schemas.microsoft.com/office/drawing/2014/main" id="{7B711DB0-EE4C-6E83-3D9C-BD20F1EDD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9459" y="5322838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5" name="TextBox 1134">
            <a:extLst>
              <a:ext uri="{FF2B5EF4-FFF2-40B4-BE49-F238E27FC236}">
                <a16:creationId xmlns:a16="http://schemas.microsoft.com/office/drawing/2014/main" id="{4366101E-D338-BC56-2C87-8ED5175AE6C2}"/>
              </a:ext>
            </a:extLst>
          </p:cNvPr>
          <p:cNvSpPr txBox="1"/>
          <p:nvPr/>
        </p:nvSpPr>
        <p:spPr>
          <a:xfrm>
            <a:off x="8738939" y="7731114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OBJECTS</a:t>
            </a:r>
          </a:p>
        </p:txBody>
      </p:sp>
      <p:sp>
        <p:nvSpPr>
          <p:cNvPr id="1136" name="Rectangle 1135">
            <a:extLst>
              <a:ext uri="{FF2B5EF4-FFF2-40B4-BE49-F238E27FC236}">
                <a16:creationId xmlns:a16="http://schemas.microsoft.com/office/drawing/2014/main" id="{87CF9D21-2F8C-8E02-8539-1F8942BD54C3}"/>
              </a:ext>
            </a:extLst>
          </p:cNvPr>
          <p:cNvSpPr/>
          <p:nvPr/>
        </p:nvSpPr>
        <p:spPr>
          <a:xfrm>
            <a:off x="3306048" y="8501947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9CE1003C-F7CB-F868-9CF8-98E021F97C16}"/>
              </a:ext>
            </a:extLst>
          </p:cNvPr>
          <p:cNvSpPr txBox="1"/>
          <p:nvPr/>
        </p:nvSpPr>
        <p:spPr>
          <a:xfrm>
            <a:off x="3525945" y="10469342"/>
            <a:ext cx="151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Stored Procedures </a:t>
            </a:r>
          </a:p>
          <a:p>
            <a:pPr algn="ctr"/>
            <a:endParaRPr lang="en-US" dirty="0"/>
          </a:p>
        </p:txBody>
      </p:sp>
      <p:sp>
        <p:nvSpPr>
          <p:cNvPr id="1138" name="Rectangle 1137">
            <a:extLst>
              <a:ext uri="{FF2B5EF4-FFF2-40B4-BE49-F238E27FC236}">
                <a16:creationId xmlns:a16="http://schemas.microsoft.com/office/drawing/2014/main" id="{72FAB188-A798-3AEB-D4ED-61DA0A845425}"/>
              </a:ext>
            </a:extLst>
          </p:cNvPr>
          <p:cNvSpPr/>
          <p:nvPr/>
        </p:nvSpPr>
        <p:spPr>
          <a:xfrm>
            <a:off x="5348228" y="8501947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TextBox 1138">
            <a:extLst>
              <a:ext uri="{FF2B5EF4-FFF2-40B4-BE49-F238E27FC236}">
                <a16:creationId xmlns:a16="http://schemas.microsoft.com/office/drawing/2014/main" id="{63496E3E-3F79-31C5-0A8A-97034B3A9083}"/>
              </a:ext>
            </a:extLst>
          </p:cNvPr>
          <p:cNvSpPr txBox="1"/>
          <p:nvPr/>
        </p:nvSpPr>
        <p:spPr>
          <a:xfrm>
            <a:off x="5816350" y="10590855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Views </a:t>
            </a:r>
          </a:p>
          <a:p>
            <a:pPr algn="ctr"/>
            <a:endParaRPr lang="en-US" dirty="0"/>
          </a:p>
        </p:txBody>
      </p:sp>
      <p:sp>
        <p:nvSpPr>
          <p:cNvPr id="1140" name="Rectangle 1139">
            <a:extLst>
              <a:ext uri="{FF2B5EF4-FFF2-40B4-BE49-F238E27FC236}">
                <a16:creationId xmlns:a16="http://schemas.microsoft.com/office/drawing/2014/main" id="{45331C6E-2AC7-0EA6-ED99-069C93F09009}"/>
              </a:ext>
            </a:extLst>
          </p:cNvPr>
          <p:cNvSpPr/>
          <p:nvPr/>
        </p:nvSpPr>
        <p:spPr>
          <a:xfrm>
            <a:off x="7404766" y="8501947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F3056D53-D90F-44A1-980A-79D8984719F3}"/>
              </a:ext>
            </a:extLst>
          </p:cNvPr>
          <p:cNvSpPr txBox="1"/>
          <p:nvPr/>
        </p:nvSpPr>
        <p:spPr>
          <a:xfrm>
            <a:off x="7597434" y="10330842"/>
            <a:ext cx="153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3C5C8A72-430E-2AB4-94FC-D7ED11BAFA68}"/>
              </a:ext>
            </a:extLst>
          </p:cNvPr>
          <p:cNvSpPr/>
          <p:nvPr/>
        </p:nvSpPr>
        <p:spPr>
          <a:xfrm>
            <a:off x="9472935" y="8501947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8362EBFA-5690-20AD-2A9E-4335A71800D0}"/>
              </a:ext>
            </a:extLst>
          </p:cNvPr>
          <p:cNvSpPr txBox="1"/>
          <p:nvPr/>
        </p:nvSpPr>
        <p:spPr>
          <a:xfrm>
            <a:off x="9922652" y="10556733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A0541-CB9F-9B87-4E22-5BD3CA1FC93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565565" y="607150"/>
            <a:ext cx="6136402" cy="590270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532680" y="2054042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DCCA7E3-6B21-6A1D-E585-321628E0592D}"/>
              </a:ext>
            </a:extLst>
          </p:cNvPr>
          <p:cNvSpPr txBox="1"/>
          <p:nvPr/>
        </p:nvSpPr>
        <p:spPr>
          <a:xfrm>
            <a:off x="8491682" y="560506"/>
            <a:ext cx="307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OBJECTS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22680" y="338612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48E7C-0F2A-0B30-3F89-81084E04CDFB}"/>
              </a:ext>
            </a:extLst>
          </p:cNvPr>
          <p:cNvSpPr txBox="1"/>
          <p:nvPr/>
        </p:nvSpPr>
        <p:spPr>
          <a:xfrm>
            <a:off x="3278688" y="3298734"/>
            <a:ext cx="151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Stored Procedures 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5100971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62E99-0AE4-EA57-E655-73363AC287C6}"/>
              </a:ext>
            </a:extLst>
          </p:cNvPr>
          <p:cNvSpPr txBox="1"/>
          <p:nvPr/>
        </p:nvSpPr>
        <p:spPr>
          <a:xfrm>
            <a:off x="5569093" y="3420247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Views </a:t>
            </a:r>
          </a:p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7157509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07AC82-A640-F204-F2D8-02581C5EFEA0}"/>
              </a:ext>
            </a:extLst>
          </p:cNvPr>
          <p:cNvSpPr txBox="1"/>
          <p:nvPr/>
        </p:nvSpPr>
        <p:spPr>
          <a:xfrm>
            <a:off x="7350177" y="3160234"/>
            <a:ext cx="153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8BC8E-5600-1DDF-FC5F-1D55E7592ECB}"/>
              </a:ext>
            </a:extLst>
          </p:cNvPr>
          <p:cNvSpPr/>
          <p:nvPr/>
        </p:nvSpPr>
        <p:spPr>
          <a:xfrm>
            <a:off x="9225678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8942F-8854-7C01-CE6B-998B817089B9}"/>
              </a:ext>
            </a:extLst>
          </p:cNvPr>
          <p:cNvSpPr txBox="1"/>
          <p:nvPr/>
        </p:nvSpPr>
        <p:spPr>
          <a:xfrm>
            <a:off x="9675395" y="3386125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764CFD-1BB6-DF47-C5F5-25ECACDE118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89276" y="-7070848"/>
            <a:ext cx="6136402" cy="5902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A21E48-4FC6-41A4-728D-1FF31AE85EAD}"/>
              </a:ext>
            </a:extLst>
          </p:cNvPr>
          <p:cNvSpPr txBox="1"/>
          <p:nvPr/>
        </p:nvSpPr>
        <p:spPr>
          <a:xfrm>
            <a:off x="10027519" y="-5861559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EERD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532680" y="2645971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22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80695B-3415-56F7-30FC-05C9C22EFE9A}"/>
              </a:ext>
            </a:extLst>
          </p:cNvPr>
          <p:cNvCxnSpPr>
            <a:cxnSpLocks/>
          </p:cNvCxnSpPr>
          <p:nvPr/>
        </p:nvCxnSpPr>
        <p:spPr>
          <a:xfrm>
            <a:off x="804833" y="1128312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93984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8328371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48E7C-0F2A-0B30-3F89-81084E04CDFB}"/>
              </a:ext>
            </a:extLst>
          </p:cNvPr>
          <p:cNvSpPr txBox="1"/>
          <p:nvPr/>
        </p:nvSpPr>
        <p:spPr>
          <a:xfrm>
            <a:off x="6556374" y="596739"/>
            <a:ext cx="6765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Stored Procedures </a:t>
            </a:r>
          </a:p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F80ED91-4D94-F8C4-1226-F02FC609CBC9}"/>
              </a:ext>
            </a:extLst>
          </p:cNvPr>
          <p:cNvSpPr/>
          <p:nvPr/>
        </p:nvSpPr>
        <p:spPr>
          <a:xfrm>
            <a:off x="13023326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971D33-6AEF-F885-847E-63B1E5CCAA10}"/>
              </a:ext>
            </a:extLst>
          </p:cNvPr>
          <p:cNvSpPr txBox="1"/>
          <p:nvPr/>
        </p:nvSpPr>
        <p:spPr>
          <a:xfrm>
            <a:off x="13491448" y="3420247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Views </a:t>
            </a:r>
          </a:p>
          <a:p>
            <a:pPr algn="ctr"/>
            <a:endParaRPr lang="en-US" dirty="0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1BA73E91-9EC7-CA5B-139A-A5102BE9FAF7}"/>
              </a:ext>
            </a:extLst>
          </p:cNvPr>
          <p:cNvSpPr/>
          <p:nvPr/>
        </p:nvSpPr>
        <p:spPr>
          <a:xfrm>
            <a:off x="15079864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45A1F32-BE7B-B585-3E1E-51AC9BB4BCC3}"/>
              </a:ext>
            </a:extLst>
          </p:cNvPr>
          <p:cNvSpPr txBox="1"/>
          <p:nvPr/>
        </p:nvSpPr>
        <p:spPr>
          <a:xfrm>
            <a:off x="15272532" y="3160234"/>
            <a:ext cx="153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11B85061-D5CE-ABD5-F9FE-BB7E27ECC22D}"/>
              </a:ext>
            </a:extLst>
          </p:cNvPr>
          <p:cNvSpPr/>
          <p:nvPr/>
        </p:nvSpPr>
        <p:spPr>
          <a:xfrm>
            <a:off x="17148033" y="1331339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C6C0860-4823-1785-B5D3-382E465CFB4C}"/>
              </a:ext>
            </a:extLst>
          </p:cNvPr>
          <p:cNvSpPr txBox="1"/>
          <p:nvPr/>
        </p:nvSpPr>
        <p:spPr>
          <a:xfrm>
            <a:off x="17597750" y="3386125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2066F5-F4CA-0086-9640-69B88454A92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21334" b="4129"/>
          <a:stretch/>
        </p:blipFill>
        <p:spPr>
          <a:xfrm>
            <a:off x="3115728" y="1402307"/>
            <a:ext cx="2815473" cy="2958255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A0FC5A-49A7-6CD7-A95A-0978DC130BF0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" r="5669" b="4755"/>
          <a:stretch/>
        </p:blipFill>
        <p:spPr>
          <a:xfrm>
            <a:off x="4424402" y="3912021"/>
            <a:ext cx="3203831" cy="2190548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4F27B1-6D99-B418-33C2-53738A689F7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37536" y="1689046"/>
            <a:ext cx="2766448" cy="3990235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532680" y="3268124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60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FEA1D5-3B39-41F9-18C1-D4D2788E816A}"/>
              </a:ext>
            </a:extLst>
          </p:cNvPr>
          <p:cNvCxnSpPr>
            <a:cxnSpLocks/>
          </p:cNvCxnSpPr>
          <p:nvPr/>
        </p:nvCxnSpPr>
        <p:spPr>
          <a:xfrm>
            <a:off x="806569" y="1089058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E4D200-9E80-D3B5-4297-E27DF100EEC6}"/>
              </a:ext>
            </a:extLst>
          </p:cNvPr>
          <p:cNvSpPr/>
          <p:nvPr/>
        </p:nvSpPr>
        <p:spPr>
          <a:xfrm>
            <a:off x="3139288" y="1331338"/>
            <a:ext cx="8007413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D9A8E1-823D-F495-6443-FB5F872DFAE7}"/>
              </a:ext>
            </a:extLst>
          </p:cNvPr>
          <p:cNvSpPr txBox="1"/>
          <p:nvPr/>
        </p:nvSpPr>
        <p:spPr>
          <a:xfrm>
            <a:off x="10002659" y="558173"/>
            <a:ext cx="11160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Views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 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2C6BCA-1073-BBED-82B7-83B405FA5A7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91A711B-3D05-445B-CB6E-4B33240FBB17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4E1C32-4816-30D9-2333-D58434231951}"/>
              </a:ext>
            </a:extLst>
          </p:cNvPr>
          <p:cNvSpPr/>
          <p:nvPr/>
        </p:nvSpPr>
        <p:spPr>
          <a:xfrm>
            <a:off x="613064" y="335809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84013C-07EC-2C6B-0998-896F782FB155}"/>
              </a:ext>
            </a:extLst>
          </p:cNvPr>
          <p:cNvSpPr/>
          <p:nvPr/>
        </p:nvSpPr>
        <p:spPr>
          <a:xfrm>
            <a:off x="622680" y="4592115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CDD3F0-526E-D496-8D75-8F860E37F79C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5BB6C9-D171-C56D-E8D3-C99DF9EEFC51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4CEE4C-F8F6-CA99-517E-8B3B6F19CEF7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Bullseye with solid fill">
            <a:extLst>
              <a:ext uri="{FF2B5EF4-FFF2-40B4-BE49-F238E27FC236}">
                <a16:creationId xmlns:a16="http://schemas.microsoft.com/office/drawing/2014/main" id="{ADC15DA6-3E32-2C96-B1C3-F57846C59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25" name="Graphic 24" descr="Architecture with solid fill">
            <a:extLst>
              <a:ext uri="{FF2B5EF4-FFF2-40B4-BE49-F238E27FC236}">
                <a16:creationId xmlns:a16="http://schemas.microsoft.com/office/drawing/2014/main" id="{FB81C0FA-B6CB-4BFB-D7B3-36912E17A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26" name="Graphic 25" descr="Network diagram with solid fill">
            <a:extLst>
              <a:ext uri="{FF2B5EF4-FFF2-40B4-BE49-F238E27FC236}">
                <a16:creationId xmlns:a16="http://schemas.microsoft.com/office/drawing/2014/main" id="{1086C862-C840-5286-3EBE-3C9BA76B1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27" name="Graphic 26" descr="Database with solid fill">
            <a:extLst>
              <a:ext uri="{FF2B5EF4-FFF2-40B4-BE49-F238E27FC236}">
                <a16:creationId xmlns:a16="http://schemas.microsoft.com/office/drawing/2014/main" id="{0C193925-A212-5649-455F-45ADEC1A7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28" name="Graphic 27" descr="Workflow with solid fill">
            <a:extLst>
              <a:ext uri="{FF2B5EF4-FFF2-40B4-BE49-F238E27FC236}">
                <a16:creationId xmlns:a16="http://schemas.microsoft.com/office/drawing/2014/main" id="{7A846DF5-A6E7-2ED1-2811-FF013AF0C3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29" name="Graphic 28" descr="Binoculars with solid fill">
            <a:extLst>
              <a:ext uri="{FF2B5EF4-FFF2-40B4-BE49-F238E27FC236}">
                <a16:creationId xmlns:a16="http://schemas.microsoft.com/office/drawing/2014/main" id="{827E1881-2366-3351-6883-A09E53C309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30" name="Graphic 29" descr="Address Book with solid fill">
            <a:extLst>
              <a:ext uri="{FF2B5EF4-FFF2-40B4-BE49-F238E27FC236}">
                <a16:creationId xmlns:a16="http://schemas.microsoft.com/office/drawing/2014/main" id="{CAE34B83-59D9-BA78-A3B2-6815176D59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32" name="Graphic 31" descr="Beginning with solid fill">
            <a:extLst>
              <a:ext uri="{FF2B5EF4-FFF2-40B4-BE49-F238E27FC236}">
                <a16:creationId xmlns:a16="http://schemas.microsoft.com/office/drawing/2014/main" id="{FF3F61B2-4D2E-C420-3A95-FA092757F7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33" name="Graphic 32" descr="Universal access with solid fill">
            <a:extLst>
              <a:ext uri="{FF2B5EF4-FFF2-40B4-BE49-F238E27FC236}">
                <a16:creationId xmlns:a16="http://schemas.microsoft.com/office/drawing/2014/main" id="{FC92526E-7BE0-5AED-8995-CACCE66B26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70210449-F9F6-6569-E438-46CCD89048E6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A4F83DB-74B5-87B0-FE35-F50313D0F7CB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DE50BD-BB3E-A8E5-1305-7D641FD1E292}"/>
              </a:ext>
            </a:extLst>
          </p:cNvPr>
          <p:cNvSpPr/>
          <p:nvPr/>
        </p:nvSpPr>
        <p:spPr>
          <a:xfrm>
            <a:off x="532680" y="3885102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88C9548-35EE-EBA2-21C3-F0B1693677BF}"/>
              </a:ext>
            </a:extLst>
          </p:cNvPr>
          <p:cNvSpPr/>
          <p:nvPr/>
        </p:nvSpPr>
        <p:spPr>
          <a:xfrm>
            <a:off x="13442133" y="1389140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A948D9F-DCB8-AE30-AB44-99ADF7C29795}"/>
              </a:ext>
            </a:extLst>
          </p:cNvPr>
          <p:cNvSpPr txBox="1"/>
          <p:nvPr/>
        </p:nvSpPr>
        <p:spPr>
          <a:xfrm>
            <a:off x="13634801" y="3218035"/>
            <a:ext cx="153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6CC8E8F-CCEF-42DD-5D37-8BD951FD0369}"/>
              </a:ext>
            </a:extLst>
          </p:cNvPr>
          <p:cNvSpPr/>
          <p:nvPr/>
        </p:nvSpPr>
        <p:spPr>
          <a:xfrm>
            <a:off x="15510302" y="1389140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53795E3-5E83-E662-D25C-5E07BA2A3C55}"/>
              </a:ext>
            </a:extLst>
          </p:cNvPr>
          <p:cNvSpPr txBox="1"/>
          <p:nvPr/>
        </p:nvSpPr>
        <p:spPr>
          <a:xfrm>
            <a:off x="15960019" y="3443926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6A6F30C-70F2-42C1-1006-DD55ACC4D31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561" r="9767" b="69106"/>
          <a:stretch/>
        </p:blipFill>
        <p:spPr>
          <a:xfrm>
            <a:off x="3278112" y="1448541"/>
            <a:ext cx="3240794" cy="85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95FAC-6BB4-D8CA-2AE2-C710658EB28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46148"/>
          <a:stretch/>
        </p:blipFill>
        <p:spPr>
          <a:xfrm>
            <a:off x="4043083" y="4465072"/>
            <a:ext cx="3735998" cy="149108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6BE9445-3F7E-188C-AB47-B79AE4C4F9E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26320"/>
          <a:stretch/>
        </p:blipFill>
        <p:spPr>
          <a:xfrm>
            <a:off x="6920851" y="1440741"/>
            <a:ext cx="4132471" cy="173754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8D5231E-7A2C-8A89-221F-9AD24C6685E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" t="35060" r="73095"/>
          <a:stretch/>
        </p:blipFill>
        <p:spPr>
          <a:xfrm>
            <a:off x="4235006" y="2357010"/>
            <a:ext cx="1006014" cy="1798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88BA97-1404-778F-4C01-D50FA4114D5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62453" r="64788"/>
          <a:stretch/>
        </p:blipFill>
        <p:spPr>
          <a:xfrm>
            <a:off x="8245536" y="4444705"/>
            <a:ext cx="2003027" cy="15829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8171E72-164C-E0C8-5B89-77B65C55D76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78695" r="72626"/>
          <a:stretch/>
        </p:blipFill>
        <p:spPr>
          <a:xfrm>
            <a:off x="7911144" y="3287688"/>
            <a:ext cx="2036119" cy="9043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B03B24-00F6-847C-3AC3-A94DAF82899B}"/>
              </a:ext>
            </a:extLst>
          </p:cNvPr>
          <p:cNvCxnSpPr>
            <a:cxnSpLocks/>
          </p:cNvCxnSpPr>
          <p:nvPr/>
        </p:nvCxnSpPr>
        <p:spPr>
          <a:xfrm>
            <a:off x="6827472" y="1448541"/>
            <a:ext cx="0" cy="2729166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60AF5D-8EDF-7513-42EA-DA509EB37AFE}"/>
              </a:ext>
            </a:extLst>
          </p:cNvPr>
          <p:cNvCxnSpPr>
            <a:cxnSpLocks/>
          </p:cNvCxnSpPr>
          <p:nvPr/>
        </p:nvCxnSpPr>
        <p:spPr>
          <a:xfrm flipH="1">
            <a:off x="4282660" y="4276367"/>
            <a:ext cx="5719999" cy="18543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444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065CE4-2760-4110-AC91-26895D0DFFBB}"/>
              </a:ext>
            </a:extLst>
          </p:cNvPr>
          <p:cNvCxnSpPr>
            <a:cxnSpLocks/>
          </p:cNvCxnSpPr>
          <p:nvPr/>
        </p:nvCxnSpPr>
        <p:spPr>
          <a:xfrm>
            <a:off x="804833" y="1108197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13064" y="335809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622680" y="519024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3136189" y="1331338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3238144" y="1331338"/>
            <a:ext cx="8149023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07AC82-A640-F204-F2D8-02581C5EFEA0}"/>
              </a:ext>
            </a:extLst>
          </p:cNvPr>
          <p:cNvSpPr txBox="1"/>
          <p:nvPr/>
        </p:nvSpPr>
        <p:spPr>
          <a:xfrm>
            <a:off x="7909008" y="502675"/>
            <a:ext cx="3699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 Defined Functions </a:t>
            </a:r>
          </a:p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75102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536127" y="4496296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3804BE-E5AA-25F7-1B32-E90C3C9E8A22}"/>
              </a:ext>
            </a:extLst>
          </p:cNvPr>
          <p:cNvSpPr/>
          <p:nvPr/>
        </p:nvSpPr>
        <p:spPr>
          <a:xfrm>
            <a:off x="15510302" y="1389140"/>
            <a:ext cx="18614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26F98E-4436-8AD1-2E18-102D96F9892F}"/>
              </a:ext>
            </a:extLst>
          </p:cNvPr>
          <p:cNvSpPr txBox="1"/>
          <p:nvPr/>
        </p:nvSpPr>
        <p:spPr>
          <a:xfrm>
            <a:off x="15960019" y="3443926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27FAF9-80E5-20AA-8BC1-0AEAB9E06DE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41949"/>
          <a:stretch/>
        </p:blipFill>
        <p:spPr>
          <a:xfrm>
            <a:off x="3320961" y="1389140"/>
            <a:ext cx="5612475" cy="294385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E25767-C67D-9461-23E2-80ABEAF6E9C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61210"/>
          <a:stretch/>
        </p:blipFill>
        <p:spPr>
          <a:xfrm>
            <a:off x="5639375" y="3866068"/>
            <a:ext cx="5612475" cy="19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1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084452-9998-0719-C3E4-EC75E3A49C6B}"/>
              </a:ext>
            </a:extLst>
          </p:cNvPr>
          <p:cNvCxnSpPr>
            <a:cxnSpLocks/>
          </p:cNvCxnSpPr>
          <p:nvPr/>
        </p:nvCxnSpPr>
        <p:spPr>
          <a:xfrm>
            <a:off x="804833" y="966071"/>
            <a:ext cx="0" cy="48670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A45C88F-D533-C8E2-D6A3-DD3DA60DB3C8}"/>
              </a:ext>
            </a:extLst>
          </p:cNvPr>
          <p:cNvSpPr/>
          <p:nvPr/>
        </p:nvSpPr>
        <p:spPr>
          <a:xfrm>
            <a:off x="622680" y="881339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BD62FB-E56A-0F93-D770-E4C3D517FF27}"/>
              </a:ext>
            </a:extLst>
          </p:cNvPr>
          <p:cNvSpPr/>
          <p:nvPr/>
        </p:nvSpPr>
        <p:spPr>
          <a:xfrm>
            <a:off x="613064" y="3358090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986877-E8D1-C305-F6E8-5788237B60CF}"/>
              </a:ext>
            </a:extLst>
          </p:cNvPr>
          <p:cNvSpPr/>
          <p:nvPr/>
        </p:nvSpPr>
        <p:spPr>
          <a:xfrm>
            <a:off x="613064" y="578837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54EA06-5A15-E901-CBE9-5DB41A2377D2}"/>
              </a:ext>
            </a:extLst>
          </p:cNvPr>
          <p:cNvSpPr/>
          <p:nvPr/>
        </p:nvSpPr>
        <p:spPr>
          <a:xfrm>
            <a:off x="622680" y="1501117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Bullseye with solid fill">
            <a:extLst>
              <a:ext uri="{FF2B5EF4-FFF2-40B4-BE49-F238E27FC236}">
                <a16:creationId xmlns:a16="http://schemas.microsoft.com/office/drawing/2014/main" id="{6795DE31-CA1F-0AEC-E442-A7A30C54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243" y="791339"/>
            <a:ext cx="540000" cy="540000"/>
          </a:xfrm>
          <a:prstGeom prst="rect">
            <a:avLst/>
          </a:prstGeom>
        </p:spPr>
      </p:pic>
      <p:pic>
        <p:nvPicPr>
          <p:cNvPr id="1037" name="Graphic 1036" descr="Architecture with solid fill">
            <a:extLst>
              <a:ext uri="{FF2B5EF4-FFF2-40B4-BE49-F238E27FC236}">
                <a16:creationId xmlns:a16="http://schemas.microsoft.com/office/drawing/2014/main" id="{2FE3C1DB-90F5-C912-41E2-88B5DFC0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3442" y="1448541"/>
            <a:ext cx="540000" cy="540000"/>
          </a:xfrm>
          <a:prstGeom prst="rect">
            <a:avLst/>
          </a:prstGeom>
        </p:spPr>
      </p:pic>
      <p:pic>
        <p:nvPicPr>
          <p:cNvPr id="1039" name="Graphic 1038" descr="Network diagram with solid fill">
            <a:extLst>
              <a:ext uri="{FF2B5EF4-FFF2-40B4-BE49-F238E27FC236}">
                <a16:creationId xmlns:a16="http://schemas.microsoft.com/office/drawing/2014/main" id="{F18CBD4C-D7F5-25E8-471F-0A2AD959E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8651" y="2066765"/>
            <a:ext cx="540000" cy="540000"/>
          </a:xfrm>
          <a:prstGeom prst="rect">
            <a:avLst/>
          </a:prstGeom>
        </p:spPr>
      </p:pic>
      <p:pic>
        <p:nvPicPr>
          <p:cNvPr id="1041" name="Graphic 1040" descr="Database with solid fill">
            <a:extLst>
              <a:ext uri="{FF2B5EF4-FFF2-40B4-BE49-F238E27FC236}">
                <a16:creationId xmlns:a16="http://schemas.microsoft.com/office/drawing/2014/main" id="{2484D3C7-15FB-A8EF-3938-3CD4C4FA1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1109" y="2657421"/>
            <a:ext cx="540000" cy="540000"/>
          </a:xfrm>
          <a:prstGeom prst="rect">
            <a:avLst/>
          </a:prstGeom>
        </p:spPr>
      </p:pic>
      <p:pic>
        <p:nvPicPr>
          <p:cNvPr id="1043" name="Graphic 1042" descr="Workflow with solid fill">
            <a:extLst>
              <a:ext uri="{FF2B5EF4-FFF2-40B4-BE49-F238E27FC236}">
                <a16:creationId xmlns:a16="http://schemas.microsoft.com/office/drawing/2014/main" id="{E2DB4FBC-95CB-B02C-B331-3B0EAA05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0472" y="3298734"/>
            <a:ext cx="540000" cy="540000"/>
          </a:xfrm>
          <a:prstGeom prst="rect">
            <a:avLst/>
          </a:prstGeom>
        </p:spPr>
      </p:pic>
      <p:pic>
        <p:nvPicPr>
          <p:cNvPr id="1045" name="Graphic 1044" descr="Binoculars with solid fill">
            <a:extLst>
              <a:ext uri="{FF2B5EF4-FFF2-40B4-BE49-F238E27FC236}">
                <a16:creationId xmlns:a16="http://schemas.microsoft.com/office/drawing/2014/main" id="{72E5693F-A479-8B3C-5A3F-F1BABB7933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2078" y="3912021"/>
            <a:ext cx="540000" cy="540000"/>
          </a:xfrm>
          <a:prstGeom prst="rect">
            <a:avLst/>
          </a:prstGeom>
        </p:spPr>
      </p:pic>
      <p:pic>
        <p:nvPicPr>
          <p:cNvPr id="1047" name="Graphic 1046" descr="Address Book with solid fill">
            <a:extLst>
              <a:ext uri="{FF2B5EF4-FFF2-40B4-BE49-F238E27FC236}">
                <a16:creationId xmlns:a16="http://schemas.microsoft.com/office/drawing/2014/main" id="{6A739066-0A87-AC92-4CE4-21C1DCB8E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6041" y="4525308"/>
            <a:ext cx="540000" cy="540000"/>
          </a:xfrm>
          <a:prstGeom prst="rect">
            <a:avLst/>
          </a:prstGeom>
        </p:spPr>
      </p:pic>
      <p:pic>
        <p:nvPicPr>
          <p:cNvPr id="1048" name="Graphic 1047" descr="Beginning with solid fill">
            <a:extLst>
              <a:ext uri="{FF2B5EF4-FFF2-40B4-BE49-F238E27FC236}">
                <a16:creationId xmlns:a16="http://schemas.microsoft.com/office/drawing/2014/main" id="{E0B3E52D-09DB-7597-6313-3E66E470A0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043" y="5156132"/>
            <a:ext cx="540000" cy="540000"/>
          </a:xfrm>
          <a:prstGeom prst="rect">
            <a:avLst/>
          </a:prstGeom>
        </p:spPr>
      </p:pic>
      <p:pic>
        <p:nvPicPr>
          <p:cNvPr id="1049" name="Graphic 1048" descr="Universal access with solid fill">
            <a:extLst>
              <a:ext uri="{FF2B5EF4-FFF2-40B4-BE49-F238E27FC236}">
                <a16:creationId xmlns:a16="http://schemas.microsoft.com/office/drawing/2014/main" id="{F92206A4-2A6E-0D6B-BCE6-299F34A1C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40641" y="5721728"/>
            <a:ext cx="540000" cy="540000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9B2F503-23C0-DEA2-C1BB-4290E40D2D9C}"/>
              </a:ext>
            </a:extLst>
          </p:cNvPr>
          <p:cNvSpPr/>
          <p:nvPr/>
        </p:nvSpPr>
        <p:spPr>
          <a:xfrm>
            <a:off x="622680" y="209336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61C40A-4F4D-E938-5B96-FA4471D9F13C}"/>
              </a:ext>
            </a:extLst>
          </p:cNvPr>
          <p:cNvSpPr/>
          <p:nvPr/>
        </p:nvSpPr>
        <p:spPr>
          <a:xfrm>
            <a:off x="622680" y="272219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B6C9DB-E4C2-264F-D8C6-C95D9EB81759}"/>
              </a:ext>
            </a:extLst>
          </p:cNvPr>
          <p:cNvSpPr/>
          <p:nvPr/>
        </p:nvSpPr>
        <p:spPr>
          <a:xfrm>
            <a:off x="3058791" y="1331339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03D649-A050-368A-903F-98B25DEFCC3A}"/>
              </a:ext>
            </a:extLst>
          </p:cNvPr>
          <p:cNvSpPr/>
          <p:nvPr/>
        </p:nvSpPr>
        <p:spPr>
          <a:xfrm>
            <a:off x="3136189" y="1331338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2A4D5-5938-6797-5F23-D8820DC883BC}"/>
              </a:ext>
            </a:extLst>
          </p:cNvPr>
          <p:cNvSpPr/>
          <p:nvPr/>
        </p:nvSpPr>
        <p:spPr>
          <a:xfrm>
            <a:off x="3225082" y="1331338"/>
            <a:ext cx="45719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F8BC8E-5600-1DDF-FC5F-1D55E7592ECB}"/>
              </a:ext>
            </a:extLst>
          </p:cNvPr>
          <p:cNvSpPr/>
          <p:nvPr/>
        </p:nvSpPr>
        <p:spPr>
          <a:xfrm>
            <a:off x="3300100" y="1331338"/>
            <a:ext cx="8087067" cy="4817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F8942F-8854-7C01-CE6B-998B817089B9}"/>
              </a:ext>
            </a:extLst>
          </p:cNvPr>
          <p:cNvSpPr txBox="1"/>
          <p:nvPr/>
        </p:nvSpPr>
        <p:spPr>
          <a:xfrm>
            <a:off x="9758774" y="516439"/>
            <a:ext cx="14093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Triggers </a:t>
            </a:r>
          </a:p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41A9DC-EC55-06CF-3ECF-D145FCD390CC}"/>
              </a:ext>
            </a:extLst>
          </p:cNvPr>
          <p:cNvSpPr/>
          <p:nvPr/>
        </p:nvSpPr>
        <p:spPr>
          <a:xfrm>
            <a:off x="622680" y="3975102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23983-7054-D971-13F0-726699C57EC1}"/>
              </a:ext>
            </a:extLst>
          </p:cNvPr>
          <p:cNvSpPr/>
          <p:nvPr/>
        </p:nvSpPr>
        <p:spPr>
          <a:xfrm>
            <a:off x="613064" y="4587516"/>
            <a:ext cx="360000" cy="36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1A0CEB-4982-0054-5FD4-C1C4F198736A}"/>
              </a:ext>
            </a:extLst>
          </p:cNvPr>
          <p:cNvSpPr txBox="1"/>
          <p:nvPr/>
        </p:nvSpPr>
        <p:spPr>
          <a:xfrm>
            <a:off x="9191673" y="7284246"/>
            <a:ext cx="29370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POPULATION</a:t>
            </a:r>
          </a:p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324B9F-3F42-3DD6-141B-E2CB438B26B7}"/>
              </a:ext>
            </a:extLst>
          </p:cNvPr>
          <p:cNvGrpSpPr/>
          <p:nvPr/>
        </p:nvGrpSpPr>
        <p:grpSpPr>
          <a:xfrm>
            <a:off x="2831326" y="8211066"/>
            <a:ext cx="8944327" cy="1013680"/>
            <a:chOff x="2634609" y="1443259"/>
            <a:chExt cx="8944327" cy="10136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19FE91-A915-47D3-547B-F41827578653}"/>
                </a:ext>
              </a:extLst>
            </p:cNvPr>
            <p:cNvSpPr/>
            <p:nvPr/>
          </p:nvSpPr>
          <p:spPr>
            <a:xfrm>
              <a:off x="2634609" y="1443259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046578-6329-BB49-DB15-A9B88AE6051B}"/>
                </a:ext>
              </a:extLst>
            </p:cNvPr>
            <p:cNvSpPr txBox="1"/>
            <p:nvPr/>
          </p:nvSpPr>
          <p:spPr>
            <a:xfrm>
              <a:off x="2762701" y="1533609"/>
              <a:ext cx="84805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Added data with help of referential integrity-preserving SQL script (Insert-statements.sql). 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EA7A61-EF9C-1295-19AD-495F033AE20D}"/>
              </a:ext>
            </a:extLst>
          </p:cNvPr>
          <p:cNvGrpSpPr/>
          <p:nvPr/>
        </p:nvGrpSpPr>
        <p:grpSpPr>
          <a:xfrm>
            <a:off x="2831326" y="9175905"/>
            <a:ext cx="8944327" cy="1049837"/>
            <a:chOff x="2634609" y="2408098"/>
            <a:chExt cx="8944327" cy="10498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D995B3-F375-90F7-B09F-A1E0BC753A92}"/>
                </a:ext>
              </a:extLst>
            </p:cNvPr>
            <p:cNvSpPr/>
            <p:nvPr/>
          </p:nvSpPr>
          <p:spPr>
            <a:xfrm>
              <a:off x="2634609" y="2408098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58AF1F-83B6-D702-34EB-8BBB53BBAD1A}"/>
                </a:ext>
              </a:extLst>
            </p:cNvPr>
            <p:cNvSpPr txBox="1"/>
            <p:nvPr/>
          </p:nvSpPr>
          <p:spPr>
            <a:xfrm>
              <a:off x="2717996" y="2534605"/>
              <a:ext cx="8651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UDFs and Triggers populate some columns, which are necessary to adhere to business regulations. </a:t>
              </a:r>
              <a:endParaRPr lang="en-US" b="1" dirty="0">
                <a:latin typeface="Century Gothic" panose="020B0502020202020204" pitchFamily="34" charset="0"/>
              </a:endParaRPr>
            </a:p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8E7CC0-923D-680F-47BE-7E173C36787B}"/>
              </a:ext>
            </a:extLst>
          </p:cNvPr>
          <p:cNvGrpSpPr/>
          <p:nvPr/>
        </p:nvGrpSpPr>
        <p:grpSpPr>
          <a:xfrm>
            <a:off x="2831326" y="10137631"/>
            <a:ext cx="8944327" cy="1031396"/>
            <a:chOff x="2634609" y="3369824"/>
            <a:chExt cx="8944327" cy="10313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505887-61BF-D623-4548-8B125880919D}"/>
                </a:ext>
              </a:extLst>
            </p:cNvPr>
            <p:cNvSpPr/>
            <p:nvPr/>
          </p:nvSpPr>
          <p:spPr>
            <a:xfrm>
              <a:off x="2634609" y="3369824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C1475E-A4E6-0832-BEE0-381F09004003}"/>
                </a:ext>
              </a:extLst>
            </p:cNvPr>
            <p:cNvSpPr txBox="1"/>
            <p:nvPr/>
          </p:nvSpPr>
          <p:spPr>
            <a:xfrm>
              <a:off x="2717996" y="3477890"/>
              <a:ext cx="86691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Using triggers on insert, sensitive personal customer data, such as SSN, is encrypted in the columns. Thus, the data is always encrypted on disk. </a:t>
              </a:r>
            </a:p>
            <a:p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169383-5DA9-9E4F-5AFE-B09135463F7B}"/>
              </a:ext>
            </a:extLst>
          </p:cNvPr>
          <p:cNvGrpSpPr/>
          <p:nvPr/>
        </p:nvGrpSpPr>
        <p:grpSpPr>
          <a:xfrm>
            <a:off x="2831326" y="11095894"/>
            <a:ext cx="8944327" cy="834050"/>
            <a:chOff x="2634609" y="4328087"/>
            <a:chExt cx="8944327" cy="8340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9BC717-1AB4-1FF8-3223-E10C7EDD82D7}"/>
                </a:ext>
              </a:extLst>
            </p:cNvPr>
            <p:cNvSpPr/>
            <p:nvPr/>
          </p:nvSpPr>
          <p:spPr>
            <a:xfrm>
              <a:off x="2634609" y="4328087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5436B7-BEAD-A4AE-1931-2325835107D9}"/>
                </a:ext>
              </a:extLst>
            </p:cNvPr>
            <p:cNvSpPr txBox="1"/>
            <p:nvPr/>
          </p:nvSpPr>
          <p:spPr>
            <a:xfrm>
              <a:off x="2758447" y="4554238"/>
              <a:ext cx="784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Sensitive data can be retrieved upon request by decrypting the data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A96248-0116-798E-F909-77E87A70F2E9}"/>
              </a:ext>
            </a:extLst>
          </p:cNvPr>
          <p:cNvGrpSpPr/>
          <p:nvPr/>
        </p:nvGrpSpPr>
        <p:grpSpPr>
          <a:xfrm>
            <a:off x="2831326" y="12054158"/>
            <a:ext cx="8944327" cy="834050"/>
            <a:chOff x="2634609" y="5286351"/>
            <a:chExt cx="8944327" cy="8340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828A30-BE7E-96FC-E3F4-DA65726CDC90}"/>
                </a:ext>
              </a:extLst>
            </p:cNvPr>
            <p:cNvSpPr/>
            <p:nvPr/>
          </p:nvSpPr>
          <p:spPr>
            <a:xfrm>
              <a:off x="2634609" y="5286351"/>
              <a:ext cx="8944327" cy="8340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9E630B-68C6-F36F-CE80-D5A16EF5E412}"/>
                </a:ext>
              </a:extLst>
            </p:cNvPr>
            <p:cNvSpPr txBox="1"/>
            <p:nvPr/>
          </p:nvSpPr>
          <p:spPr>
            <a:xfrm>
              <a:off x="2758447" y="5528416"/>
              <a:ext cx="841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entury Gothic" panose="020B0502020202020204" pitchFamily="34" charset="0"/>
                  <a:ea typeface="+mn-lt"/>
                  <a:cs typeface="+mn-lt"/>
                </a:rPr>
                <a:t>Database objects are used to automatically populate computed columns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979496BD-C424-CDF5-7D0F-9C858CBD29B4}"/>
              </a:ext>
            </a:extLst>
          </p:cNvPr>
          <p:cNvSpPr/>
          <p:nvPr/>
        </p:nvSpPr>
        <p:spPr>
          <a:xfrm>
            <a:off x="532502" y="5115671"/>
            <a:ext cx="540000" cy="540000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3062034-A29D-B29F-C617-416A8D21E7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60058" y="1684715"/>
            <a:ext cx="5582722" cy="42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4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727</Words>
  <Application>Microsoft Macintosh PowerPoint</Application>
  <PresentationFormat>Widescreen</PresentationFormat>
  <Paragraphs>153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Century Gothic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Aditya Sarraju</dc:creator>
  <cp:lastModifiedBy>Sai Aditya Sarraju</cp:lastModifiedBy>
  <cp:revision>4</cp:revision>
  <dcterms:created xsi:type="dcterms:W3CDTF">2024-04-19T20:33:15Z</dcterms:created>
  <dcterms:modified xsi:type="dcterms:W3CDTF">2024-04-24T21:25:22Z</dcterms:modified>
</cp:coreProperties>
</file>